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3"/>
  </p:notesMasterIdLst>
  <p:sldIdLst>
    <p:sldId id="290" r:id="rId2"/>
    <p:sldId id="266" r:id="rId3"/>
    <p:sldId id="267" r:id="rId4"/>
    <p:sldId id="268" r:id="rId5"/>
    <p:sldId id="270" r:id="rId6"/>
    <p:sldId id="272" r:id="rId7"/>
    <p:sldId id="274" r:id="rId8"/>
    <p:sldId id="273" r:id="rId9"/>
    <p:sldId id="271" r:id="rId10"/>
    <p:sldId id="282" r:id="rId11"/>
    <p:sldId id="286" r:id="rId12"/>
    <p:sldId id="281" r:id="rId13"/>
    <p:sldId id="287" r:id="rId14"/>
    <p:sldId id="279" r:id="rId15"/>
    <p:sldId id="283" r:id="rId16"/>
    <p:sldId id="280" r:id="rId17"/>
    <p:sldId id="269" r:id="rId18"/>
    <p:sldId id="275" r:id="rId19"/>
    <p:sldId id="292" r:id="rId20"/>
    <p:sldId id="293" r:id="rId21"/>
    <p:sldId id="294"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3" d="100"/>
          <a:sy n="63" d="100"/>
        </p:scale>
        <p:origin x="5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6B5EF-FEAB-4A1C-8429-335EF1220212}" type="datetimeFigureOut">
              <a:rPr lang="nl-NL" smtClean="0"/>
              <a:t>22-11-2020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E3BD5-EFB2-4D58-8D6C-C3F9BA9E182B}" type="slidenum">
              <a:rPr lang="nl-NL" smtClean="0"/>
              <a:t>‹nr.›</a:t>
            </a:fld>
            <a:endParaRPr lang="nl-NL"/>
          </a:p>
        </p:txBody>
      </p:sp>
    </p:spTree>
    <p:extLst>
      <p:ext uri="{BB962C8B-B14F-4D97-AF65-F5344CB8AC3E}">
        <p14:creationId xmlns:p14="http://schemas.microsoft.com/office/powerpoint/2010/main" val="184203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Omdat het geven van injecties een voorbehouden handeling is, mag je dat alleen doen als je voldoet aan de BIG-voorwaarden (zo is er een opdracht van een zelfstandig bevoegde, zoals een arts, ben je bevoegd en bekwaam om te injecteren, en is er een zelfstandig bevoegde in de directe omgeving aanwezig om eventueel in te kunnen grijpen als er iets misgaat). </a:t>
            </a:r>
          </a:p>
        </p:txBody>
      </p:sp>
      <p:sp>
        <p:nvSpPr>
          <p:cNvPr id="4" name="Tijdelijke aanduiding voor dianummer 3"/>
          <p:cNvSpPr>
            <a:spLocks noGrp="1"/>
          </p:cNvSpPr>
          <p:nvPr>
            <p:ph type="sldNum" sz="quarter" idx="5"/>
          </p:nvPr>
        </p:nvSpPr>
        <p:spPr/>
        <p:txBody>
          <a:bodyPr/>
          <a:lstStyle/>
          <a:p>
            <a:fld id="{F8FE3BD5-EFB2-4D58-8D6C-C3F9BA9E182B}" type="slidenum">
              <a:rPr lang="nl-NL" smtClean="0"/>
              <a:t>7</a:t>
            </a:fld>
            <a:endParaRPr lang="nl-NL"/>
          </a:p>
        </p:txBody>
      </p:sp>
    </p:spTree>
    <p:extLst>
      <p:ext uri="{BB962C8B-B14F-4D97-AF65-F5344CB8AC3E}">
        <p14:creationId xmlns:p14="http://schemas.microsoft.com/office/powerpoint/2010/main" val="421186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FE3BD5-EFB2-4D58-8D6C-C3F9BA9E182B}" type="slidenum">
              <a:rPr lang="nl-NL" smtClean="0"/>
              <a:t>16</a:t>
            </a:fld>
            <a:endParaRPr lang="nl-NL"/>
          </a:p>
        </p:txBody>
      </p:sp>
    </p:spTree>
    <p:extLst>
      <p:ext uri="{BB962C8B-B14F-4D97-AF65-F5344CB8AC3E}">
        <p14:creationId xmlns:p14="http://schemas.microsoft.com/office/powerpoint/2010/main" val="156634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FE3BD5-EFB2-4D58-8D6C-C3F9BA9E182B}" type="slidenum">
              <a:rPr lang="nl-NL" smtClean="0"/>
              <a:t>18</a:t>
            </a:fld>
            <a:endParaRPr lang="nl-NL"/>
          </a:p>
        </p:txBody>
      </p:sp>
    </p:spTree>
    <p:extLst>
      <p:ext uri="{BB962C8B-B14F-4D97-AF65-F5344CB8AC3E}">
        <p14:creationId xmlns:p14="http://schemas.microsoft.com/office/powerpoint/2010/main" val="242947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FE3BD5-EFB2-4D58-8D6C-C3F9BA9E182B}" type="slidenum">
              <a:rPr lang="nl-NL" smtClean="0"/>
              <a:t>19</a:t>
            </a:fld>
            <a:endParaRPr lang="nl-NL"/>
          </a:p>
        </p:txBody>
      </p:sp>
    </p:spTree>
    <p:extLst>
      <p:ext uri="{BB962C8B-B14F-4D97-AF65-F5344CB8AC3E}">
        <p14:creationId xmlns:p14="http://schemas.microsoft.com/office/powerpoint/2010/main" val="24872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FE3BD5-EFB2-4D58-8D6C-C3F9BA9E182B}" type="slidenum">
              <a:rPr lang="nl-NL" smtClean="0"/>
              <a:t>20</a:t>
            </a:fld>
            <a:endParaRPr lang="nl-NL"/>
          </a:p>
        </p:txBody>
      </p:sp>
    </p:spTree>
    <p:extLst>
      <p:ext uri="{BB962C8B-B14F-4D97-AF65-F5344CB8AC3E}">
        <p14:creationId xmlns:p14="http://schemas.microsoft.com/office/powerpoint/2010/main" val="85293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E21CBA-7EFD-4C1D-993D-B163E3396CB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33D81DE-AD96-4030-A569-8E70C6DF9C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D4D56C4-A9CA-47FC-94B5-A2F398B19D31}"/>
              </a:ext>
            </a:extLst>
          </p:cNvPr>
          <p:cNvSpPr>
            <a:spLocks noGrp="1"/>
          </p:cNvSpPr>
          <p:nvPr>
            <p:ph type="dt" sz="half" idx="10"/>
          </p:nvPr>
        </p:nvSpPr>
        <p:spPr/>
        <p:txBody>
          <a:bodyPr/>
          <a:lstStyle/>
          <a:p>
            <a:pPr algn="r"/>
            <a:fld id="{A37D6D71-8B28-4ED6-B932-04B197003D23}" type="datetimeFigureOut">
              <a:rPr lang="en-US" smtClean="0"/>
              <a:pPr algn="r"/>
              <a:t>11/22/2020</a:t>
            </a:fld>
            <a:endParaRPr lang="en-US" spc="50" dirty="0"/>
          </a:p>
        </p:txBody>
      </p:sp>
      <p:sp>
        <p:nvSpPr>
          <p:cNvPr id="5" name="Tijdelijke aanduiding voor voettekst 4">
            <a:extLst>
              <a:ext uri="{FF2B5EF4-FFF2-40B4-BE49-F238E27FC236}">
                <a16:creationId xmlns:a16="http://schemas.microsoft.com/office/drawing/2014/main" id="{08536AEF-6FFF-49FF-8028-68226981E7EB}"/>
              </a:ext>
            </a:extLst>
          </p:cNvPr>
          <p:cNvSpPr>
            <a:spLocks noGrp="1"/>
          </p:cNvSpPr>
          <p:nvPr>
            <p:ph type="ftr" sz="quarter" idx="11"/>
          </p:nvPr>
        </p:nvSpPr>
        <p:spPr/>
        <p:txBody>
          <a:bodyPr/>
          <a:lstStyle/>
          <a:p>
            <a:endParaRPr lang="en-US" spc="50" dirty="0"/>
          </a:p>
        </p:txBody>
      </p:sp>
      <p:sp>
        <p:nvSpPr>
          <p:cNvPr id="6" name="Tijdelijke aanduiding voor dianummer 5">
            <a:extLst>
              <a:ext uri="{FF2B5EF4-FFF2-40B4-BE49-F238E27FC236}">
                <a16:creationId xmlns:a16="http://schemas.microsoft.com/office/drawing/2014/main" id="{FC55C1BC-9419-4C11-A0EE-2A35C9045AC4}"/>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92125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788CF-BA73-44E7-AAED-FE279EA3CB6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B41F74D-CB92-41C2-B009-B02E9488811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D2806B-F753-4B8A-957E-7375D7C8C758}"/>
              </a:ext>
            </a:extLst>
          </p:cNvPr>
          <p:cNvSpPr>
            <a:spLocks noGrp="1"/>
          </p:cNvSpPr>
          <p:nvPr>
            <p:ph type="dt" sz="half" idx="10"/>
          </p:nvPr>
        </p:nvSpPr>
        <p:spPr/>
        <p:txBody>
          <a:bodyPr/>
          <a:lstStyle/>
          <a:p>
            <a:pPr algn="r"/>
            <a:fld id="{A37D6D71-8B28-4ED6-B932-04B197003D23}" type="datetimeFigureOut">
              <a:rPr lang="en-US" smtClean="0"/>
              <a:pPr algn="r"/>
              <a:t>11/22/2020</a:t>
            </a:fld>
            <a:endParaRPr lang="en-US" spc="50" dirty="0"/>
          </a:p>
        </p:txBody>
      </p:sp>
      <p:sp>
        <p:nvSpPr>
          <p:cNvPr id="5" name="Tijdelijke aanduiding voor voettekst 4">
            <a:extLst>
              <a:ext uri="{FF2B5EF4-FFF2-40B4-BE49-F238E27FC236}">
                <a16:creationId xmlns:a16="http://schemas.microsoft.com/office/drawing/2014/main" id="{38A4F076-BFCC-413E-A2F4-622B51BAFB8F}"/>
              </a:ext>
            </a:extLst>
          </p:cNvPr>
          <p:cNvSpPr>
            <a:spLocks noGrp="1"/>
          </p:cNvSpPr>
          <p:nvPr>
            <p:ph type="ftr" sz="quarter" idx="11"/>
          </p:nvPr>
        </p:nvSpPr>
        <p:spPr/>
        <p:txBody>
          <a:bodyPr/>
          <a:lstStyle/>
          <a:p>
            <a:endParaRPr lang="en-US" spc="50" dirty="0"/>
          </a:p>
        </p:txBody>
      </p:sp>
      <p:sp>
        <p:nvSpPr>
          <p:cNvPr id="6" name="Tijdelijke aanduiding voor dianummer 5">
            <a:extLst>
              <a:ext uri="{FF2B5EF4-FFF2-40B4-BE49-F238E27FC236}">
                <a16:creationId xmlns:a16="http://schemas.microsoft.com/office/drawing/2014/main" id="{DB30919B-C6D9-4A42-B9BE-161354475D72}"/>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5884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40EDC3B-8A2F-486E-970F-BAAC1E06083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8D5F296-4F26-4EC9-B193-514EC57829A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C75281-0F5D-4D69-A3C7-DE9F7DA3FC19}"/>
              </a:ext>
            </a:extLst>
          </p:cNvPr>
          <p:cNvSpPr>
            <a:spLocks noGrp="1"/>
          </p:cNvSpPr>
          <p:nvPr>
            <p:ph type="dt" sz="half" idx="10"/>
          </p:nvPr>
        </p:nvSpPr>
        <p:spPr/>
        <p:txBody>
          <a:bodyPr/>
          <a:lstStyle/>
          <a:p>
            <a:pPr algn="r"/>
            <a:fld id="{A37D6D71-8B28-4ED6-B932-04B197003D23}" type="datetimeFigureOut">
              <a:rPr lang="en-US" smtClean="0"/>
              <a:pPr algn="r"/>
              <a:t>11/22/2020</a:t>
            </a:fld>
            <a:endParaRPr lang="en-US" spc="50" dirty="0"/>
          </a:p>
        </p:txBody>
      </p:sp>
      <p:sp>
        <p:nvSpPr>
          <p:cNvPr id="5" name="Tijdelijke aanduiding voor voettekst 4">
            <a:extLst>
              <a:ext uri="{FF2B5EF4-FFF2-40B4-BE49-F238E27FC236}">
                <a16:creationId xmlns:a16="http://schemas.microsoft.com/office/drawing/2014/main" id="{B70F852E-B204-4476-9D1D-ED95700CA2A7}"/>
              </a:ext>
            </a:extLst>
          </p:cNvPr>
          <p:cNvSpPr>
            <a:spLocks noGrp="1"/>
          </p:cNvSpPr>
          <p:nvPr>
            <p:ph type="ftr" sz="quarter" idx="11"/>
          </p:nvPr>
        </p:nvSpPr>
        <p:spPr/>
        <p:txBody>
          <a:bodyPr/>
          <a:lstStyle/>
          <a:p>
            <a:endParaRPr lang="en-US" spc="50" dirty="0"/>
          </a:p>
        </p:txBody>
      </p:sp>
      <p:sp>
        <p:nvSpPr>
          <p:cNvPr id="6" name="Tijdelijke aanduiding voor dianummer 5">
            <a:extLst>
              <a:ext uri="{FF2B5EF4-FFF2-40B4-BE49-F238E27FC236}">
                <a16:creationId xmlns:a16="http://schemas.microsoft.com/office/drawing/2014/main" id="{B488EE2D-5B02-4FDD-AB72-1822BA7A71EA}"/>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39449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A3B1F2-2829-41B8-B2FD-9439D3AFCB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3A7F4DC-4484-487C-9366-F0A1599377C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D24C11-7CB5-494B-BE99-A52CF591A6DA}"/>
              </a:ext>
            </a:extLst>
          </p:cNvPr>
          <p:cNvSpPr>
            <a:spLocks noGrp="1"/>
          </p:cNvSpPr>
          <p:nvPr>
            <p:ph type="dt" sz="half" idx="10"/>
          </p:nvPr>
        </p:nvSpPr>
        <p:spPr/>
        <p:txBody>
          <a:bodyPr/>
          <a:lstStyle/>
          <a:p>
            <a:pPr algn="r"/>
            <a:fld id="{A37D6D71-8B28-4ED6-B932-04B197003D23}" type="datetimeFigureOut">
              <a:rPr lang="en-US" smtClean="0"/>
              <a:pPr algn="r"/>
              <a:t>11/22/2020</a:t>
            </a:fld>
            <a:endParaRPr lang="en-US" spc="50" dirty="0"/>
          </a:p>
        </p:txBody>
      </p:sp>
      <p:sp>
        <p:nvSpPr>
          <p:cNvPr id="5" name="Tijdelijke aanduiding voor voettekst 4">
            <a:extLst>
              <a:ext uri="{FF2B5EF4-FFF2-40B4-BE49-F238E27FC236}">
                <a16:creationId xmlns:a16="http://schemas.microsoft.com/office/drawing/2014/main" id="{9A023F66-90E5-4511-8DC2-FCAFF4AE33B5}"/>
              </a:ext>
            </a:extLst>
          </p:cNvPr>
          <p:cNvSpPr>
            <a:spLocks noGrp="1"/>
          </p:cNvSpPr>
          <p:nvPr>
            <p:ph type="ftr" sz="quarter" idx="11"/>
          </p:nvPr>
        </p:nvSpPr>
        <p:spPr/>
        <p:txBody>
          <a:bodyPr/>
          <a:lstStyle/>
          <a:p>
            <a:endParaRPr lang="en-US" spc="50" dirty="0"/>
          </a:p>
        </p:txBody>
      </p:sp>
      <p:sp>
        <p:nvSpPr>
          <p:cNvPr id="6" name="Tijdelijke aanduiding voor dianummer 5">
            <a:extLst>
              <a:ext uri="{FF2B5EF4-FFF2-40B4-BE49-F238E27FC236}">
                <a16:creationId xmlns:a16="http://schemas.microsoft.com/office/drawing/2014/main" id="{BB9DE0F6-C1DA-4716-BF91-914803C3E7F8}"/>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196719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AF9DF-EF72-4621-AE1B-F0B3CA3BBB4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4768134-5377-491D-AABD-54E5872CBF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44C8120-83A6-427D-ABBB-4AB74102B723}"/>
              </a:ext>
            </a:extLst>
          </p:cNvPr>
          <p:cNvSpPr>
            <a:spLocks noGrp="1"/>
          </p:cNvSpPr>
          <p:nvPr>
            <p:ph type="dt" sz="half" idx="10"/>
          </p:nvPr>
        </p:nvSpPr>
        <p:spPr/>
        <p:txBody>
          <a:bodyPr/>
          <a:lstStyle/>
          <a:p>
            <a:pPr algn="r"/>
            <a:fld id="{A37D6D71-8B28-4ED6-B932-04B197003D23}" type="datetimeFigureOut">
              <a:rPr lang="en-US" smtClean="0"/>
              <a:pPr algn="r"/>
              <a:t>11/22/2020</a:t>
            </a:fld>
            <a:endParaRPr lang="en-US" spc="50" dirty="0"/>
          </a:p>
        </p:txBody>
      </p:sp>
      <p:sp>
        <p:nvSpPr>
          <p:cNvPr id="5" name="Tijdelijke aanduiding voor voettekst 4">
            <a:extLst>
              <a:ext uri="{FF2B5EF4-FFF2-40B4-BE49-F238E27FC236}">
                <a16:creationId xmlns:a16="http://schemas.microsoft.com/office/drawing/2014/main" id="{C5D7109C-4CD1-47C8-B332-2035FE3959A2}"/>
              </a:ext>
            </a:extLst>
          </p:cNvPr>
          <p:cNvSpPr>
            <a:spLocks noGrp="1"/>
          </p:cNvSpPr>
          <p:nvPr>
            <p:ph type="ftr" sz="quarter" idx="11"/>
          </p:nvPr>
        </p:nvSpPr>
        <p:spPr/>
        <p:txBody>
          <a:bodyPr/>
          <a:lstStyle/>
          <a:p>
            <a:endParaRPr lang="en-US" spc="50" dirty="0"/>
          </a:p>
        </p:txBody>
      </p:sp>
      <p:sp>
        <p:nvSpPr>
          <p:cNvPr id="6" name="Tijdelijke aanduiding voor dianummer 5">
            <a:extLst>
              <a:ext uri="{FF2B5EF4-FFF2-40B4-BE49-F238E27FC236}">
                <a16:creationId xmlns:a16="http://schemas.microsoft.com/office/drawing/2014/main" id="{9FA058E4-A112-4FE7-9581-BAA1862A9F5D}"/>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97101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B1FB7-8E5D-4945-ABB4-6A50D320FEB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D292FFD-92D2-42BA-9ED1-FF06D592BDF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81A8F5F-3906-4B6D-AC7E-B2E404AD537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8B69383-5DCE-4702-9063-88241FBF04D4}"/>
              </a:ext>
            </a:extLst>
          </p:cNvPr>
          <p:cNvSpPr>
            <a:spLocks noGrp="1"/>
          </p:cNvSpPr>
          <p:nvPr>
            <p:ph type="dt" sz="half" idx="10"/>
          </p:nvPr>
        </p:nvSpPr>
        <p:spPr/>
        <p:txBody>
          <a:bodyPr/>
          <a:lstStyle/>
          <a:p>
            <a:pPr algn="r"/>
            <a:fld id="{A37D6D71-8B28-4ED6-B932-04B197003D23}" type="datetimeFigureOut">
              <a:rPr lang="en-US" smtClean="0"/>
              <a:pPr algn="r"/>
              <a:t>11/22/2020</a:t>
            </a:fld>
            <a:endParaRPr lang="en-US" spc="50" dirty="0"/>
          </a:p>
        </p:txBody>
      </p:sp>
      <p:sp>
        <p:nvSpPr>
          <p:cNvPr id="6" name="Tijdelijke aanduiding voor voettekst 5">
            <a:extLst>
              <a:ext uri="{FF2B5EF4-FFF2-40B4-BE49-F238E27FC236}">
                <a16:creationId xmlns:a16="http://schemas.microsoft.com/office/drawing/2014/main" id="{5D4B1D7C-2824-438D-A74E-96B2B3D300F8}"/>
              </a:ext>
            </a:extLst>
          </p:cNvPr>
          <p:cNvSpPr>
            <a:spLocks noGrp="1"/>
          </p:cNvSpPr>
          <p:nvPr>
            <p:ph type="ftr" sz="quarter" idx="11"/>
          </p:nvPr>
        </p:nvSpPr>
        <p:spPr/>
        <p:txBody>
          <a:bodyPr/>
          <a:lstStyle/>
          <a:p>
            <a:endParaRPr lang="en-US" spc="50" dirty="0"/>
          </a:p>
        </p:txBody>
      </p:sp>
      <p:sp>
        <p:nvSpPr>
          <p:cNvPr id="7" name="Tijdelijke aanduiding voor dianummer 6">
            <a:extLst>
              <a:ext uri="{FF2B5EF4-FFF2-40B4-BE49-F238E27FC236}">
                <a16:creationId xmlns:a16="http://schemas.microsoft.com/office/drawing/2014/main" id="{9FAC9A68-D0BB-423D-9A3B-0584858D5994}"/>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226620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736E4E-81C8-4BA4-A5F9-99D356C45F6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0C6F064-46B9-4788-B2B5-A48C27FA4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B5D849D-E7B3-42D0-AD7D-26AC5376446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88ABDC2-DE17-4C33-B6DE-13153224C2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9BF7A0C-FBD2-4622-8567-B640C06EAC2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46CF6E3-975E-4D0B-B23A-4C82CE87F02E}"/>
              </a:ext>
            </a:extLst>
          </p:cNvPr>
          <p:cNvSpPr>
            <a:spLocks noGrp="1"/>
          </p:cNvSpPr>
          <p:nvPr>
            <p:ph type="dt" sz="half" idx="10"/>
          </p:nvPr>
        </p:nvSpPr>
        <p:spPr/>
        <p:txBody>
          <a:bodyPr/>
          <a:lstStyle/>
          <a:p>
            <a:pPr algn="r"/>
            <a:fld id="{A37D6D71-8B28-4ED6-B932-04B197003D23}" type="datetimeFigureOut">
              <a:rPr lang="en-US" smtClean="0"/>
              <a:pPr algn="r"/>
              <a:t>11/22/2020</a:t>
            </a:fld>
            <a:endParaRPr lang="en-US" spc="50" dirty="0"/>
          </a:p>
        </p:txBody>
      </p:sp>
      <p:sp>
        <p:nvSpPr>
          <p:cNvPr id="8" name="Tijdelijke aanduiding voor voettekst 7">
            <a:extLst>
              <a:ext uri="{FF2B5EF4-FFF2-40B4-BE49-F238E27FC236}">
                <a16:creationId xmlns:a16="http://schemas.microsoft.com/office/drawing/2014/main" id="{BC7B6F98-7421-479E-9E68-FF950744AF27}"/>
              </a:ext>
            </a:extLst>
          </p:cNvPr>
          <p:cNvSpPr>
            <a:spLocks noGrp="1"/>
          </p:cNvSpPr>
          <p:nvPr>
            <p:ph type="ftr" sz="quarter" idx="11"/>
          </p:nvPr>
        </p:nvSpPr>
        <p:spPr/>
        <p:txBody>
          <a:bodyPr/>
          <a:lstStyle/>
          <a:p>
            <a:endParaRPr lang="en-US" spc="50" dirty="0"/>
          </a:p>
        </p:txBody>
      </p:sp>
      <p:sp>
        <p:nvSpPr>
          <p:cNvPr id="9" name="Tijdelijke aanduiding voor dianummer 8">
            <a:extLst>
              <a:ext uri="{FF2B5EF4-FFF2-40B4-BE49-F238E27FC236}">
                <a16:creationId xmlns:a16="http://schemas.microsoft.com/office/drawing/2014/main" id="{2D7FCE8D-8284-4073-B782-DC399DF0E9CD}"/>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191955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FEF02-F1C1-4F94-891E-667DCD88982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39D25C9-95AF-4B8A-8F8B-EF17805C816D}"/>
              </a:ext>
            </a:extLst>
          </p:cNvPr>
          <p:cNvSpPr>
            <a:spLocks noGrp="1"/>
          </p:cNvSpPr>
          <p:nvPr>
            <p:ph type="dt" sz="half" idx="10"/>
          </p:nvPr>
        </p:nvSpPr>
        <p:spPr/>
        <p:txBody>
          <a:bodyPr/>
          <a:lstStyle/>
          <a:p>
            <a:pPr algn="r"/>
            <a:fld id="{A37D6D71-8B28-4ED6-B932-04B197003D23}" type="datetimeFigureOut">
              <a:rPr lang="en-US" smtClean="0"/>
              <a:pPr algn="r"/>
              <a:t>11/22/2020</a:t>
            </a:fld>
            <a:endParaRPr lang="en-US" spc="50" dirty="0"/>
          </a:p>
        </p:txBody>
      </p:sp>
      <p:sp>
        <p:nvSpPr>
          <p:cNvPr id="4" name="Tijdelijke aanduiding voor voettekst 3">
            <a:extLst>
              <a:ext uri="{FF2B5EF4-FFF2-40B4-BE49-F238E27FC236}">
                <a16:creationId xmlns:a16="http://schemas.microsoft.com/office/drawing/2014/main" id="{5344CE05-1C1D-4EF5-92B4-224824CE69E7}"/>
              </a:ext>
            </a:extLst>
          </p:cNvPr>
          <p:cNvSpPr>
            <a:spLocks noGrp="1"/>
          </p:cNvSpPr>
          <p:nvPr>
            <p:ph type="ftr" sz="quarter" idx="11"/>
          </p:nvPr>
        </p:nvSpPr>
        <p:spPr/>
        <p:txBody>
          <a:bodyPr/>
          <a:lstStyle/>
          <a:p>
            <a:endParaRPr lang="en-US" spc="50" dirty="0"/>
          </a:p>
        </p:txBody>
      </p:sp>
      <p:sp>
        <p:nvSpPr>
          <p:cNvPr id="5" name="Tijdelijke aanduiding voor dianummer 4">
            <a:extLst>
              <a:ext uri="{FF2B5EF4-FFF2-40B4-BE49-F238E27FC236}">
                <a16:creationId xmlns:a16="http://schemas.microsoft.com/office/drawing/2014/main" id="{C3EFDA8A-F07D-46B5-BA22-5E3E718759EA}"/>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2154621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86F3C20-196C-43E4-BC7D-C0505AE19377}"/>
              </a:ext>
            </a:extLst>
          </p:cNvPr>
          <p:cNvSpPr>
            <a:spLocks noGrp="1"/>
          </p:cNvSpPr>
          <p:nvPr>
            <p:ph type="dt" sz="half" idx="10"/>
          </p:nvPr>
        </p:nvSpPr>
        <p:spPr/>
        <p:txBody>
          <a:bodyPr/>
          <a:lstStyle/>
          <a:p>
            <a:pPr algn="r"/>
            <a:fld id="{A37D6D71-8B28-4ED6-B932-04B197003D23}" type="datetimeFigureOut">
              <a:rPr lang="en-US" smtClean="0"/>
              <a:pPr algn="r"/>
              <a:t>11/22/2020</a:t>
            </a:fld>
            <a:endParaRPr lang="en-US" spc="50" dirty="0"/>
          </a:p>
        </p:txBody>
      </p:sp>
      <p:sp>
        <p:nvSpPr>
          <p:cNvPr id="3" name="Tijdelijke aanduiding voor voettekst 2">
            <a:extLst>
              <a:ext uri="{FF2B5EF4-FFF2-40B4-BE49-F238E27FC236}">
                <a16:creationId xmlns:a16="http://schemas.microsoft.com/office/drawing/2014/main" id="{0329BDAB-E3C4-4212-8860-B502A0FAAEDE}"/>
              </a:ext>
            </a:extLst>
          </p:cNvPr>
          <p:cNvSpPr>
            <a:spLocks noGrp="1"/>
          </p:cNvSpPr>
          <p:nvPr>
            <p:ph type="ftr" sz="quarter" idx="11"/>
          </p:nvPr>
        </p:nvSpPr>
        <p:spPr/>
        <p:txBody>
          <a:bodyPr/>
          <a:lstStyle/>
          <a:p>
            <a:endParaRPr lang="en-US" spc="50" dirty="0"/>
          </a:p>
        </p:txBody>
      </p:sp>
      <p:sp>
        <p:nvSpPr>
          <p:cNvPr id="4" name="Tijdelijke aanduiding voor dianummer 3">
            <a:extLst>
              <a:ext uri="{FF2B5EF4-FFF2-40B4-BE49-F238E27FC236}">
                <a16:creationId xmlns:a16="http://schemas.microsoft.com/office/drawing/2014/main" id="{C69C10A3-DE1D-433A-8EF4-1369BF05246E}"/>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141704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338B6-9413-4ACD-AD92-13C55F21BD5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8664B20-BBF6-454B-ABC2-B09A028FA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DCC1208-1D16-49FE-80A7-14A5205956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4725AD4-5B82-4D68-8370-4F67EBB564A6}"/>
              </a:ext>
            </a:extLst>
          </p:cNvPr>
          <p:cNvSpPr>
            <a:spLocks noGrp="1"/>
          </p:cNvSpPr>
          <p:nvPr>
            <p:ph type="dt" sz="half" idx="10"/>
          </p:nvPr>
        </p:nvSpPr>
        <p:spPr/>
        <p:txBody>
          <a:bodyPr/>
          <a:lstStyle/>
          <a:p>
            <a:pPr algn="r"/>
            <a:fld id="{A37D6D71-8B28-4ED6-B932-04B197003D23}" type="datetimeFigureOut">
              <a:rPr lang="en-US" smtClean="0"/>
              <a:pPr algn="r"/>
              <a:t>11/22/2020</a:t>
            </a:fld>
            <a:endParaRPr lang="en-US" spc="50" dirty="0"/>
          </a:p>
        </p:txBody>
      </p:sp>
      <p:sp>
        <p:nvSpPr>
          <p:cNvPr id="6" name="Tijdelijke aanduiding voor voettekst 5">
            <a:extLst>
              <a:ext uri="{FF2B5EF4-FFF2-40B4-BE49-F238E27FC236}">
                <a16:creationId xmlns:a16="http://schemas.microsoft.com/office/drawing/2014/main" id="{67CBC1E6-E6AA-4907-9266-FEDB3F2200CD}"/>
              </a:ext>
            </a:extLst>
          </p:cNvPr>
          <p:cNvSpPr>
            <a:spLocks noGrp="1"/>
          </p:cNvSpPr>
          <p:nvPr>
            <p:ph type="ftr" sz="quarter" idx="11"/>
          </p:nvPr>
        </p:nvSpPr>
        <p:spPr/>
        <p:txBody>
          <a:bodyPr/>
          <a:lstStyle/>
          <a:p>
            <a:endParaRPr lang="en-US" spc="50" dirty="0"/>
          </a:p>
        </p:txBody>
      </p:sp>
      <p:sp>
        <p:nvSpPr>
          <p:cNvPr id="7" name="Tijdelijke aanduiding voor dianummer 6">
            <a:extLst>
              <a:ext uri="{FF2B5EF4-FFF2-40B4-BE49-F238E27FC236}">
                <a16:creationId xmlns:a16="http://schemas.microsoft.com/office/drawing/2014/main" id="{F15CD97A-275B-47FB-9DAA-7E288D55BA62}"/>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154739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C0C2A-B1A0-45F8-8873-8EF7374CCE6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5798D3E-E0E7-4FD5-92C9-1560F6AB42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55B04E5-7F37-4F60-98E2-E5D51A376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FE45729-7B0B-4B2D-9DC9-12788E6EE536}"/>
              </a:ext>
            </a:extLst>
          </p:cNvPr>
          <p:cNvSpPr>
            <a:spLocks noGrp="1"/>
          </p:cNvSpPr>
          <p:nvPr>
            <p:ph type="dt" sz="half" idx="10"/>
          </p:nvPr>
        </p:nvSpPr>
        <p:spPr/>
        <p:txBody>
          <a:bodyPr/>
          <a:lstStyle/>
          <a:p>
            <a:pPr algn="r"/>
            <a:fld id="{A37D6D71-8B28-4ED6-B932-04B197003D23}" type="datetimeFigureOut">
              <a:rPr lang="en-US" smtClean="0"/>
              <a:pPr algn="r"/>
              <a:t>11/22/2020</a:t>
            </a:fld>
            <a:endParaRPr lang="en-US" spc="50" dirty="0"/>
          </a:p>
        </p:txBody>
      </p:sp>
      <p:sp>
        <p:nvSpPr>
          <p:cNvPr id="6" name="Tijdelijke aanduiding voor voettekst 5">
            <a:extLst>
              <a:ext uri="{FF2B5EF4-FFF2-40B4-BE49-F238E27FC236}">
                <a16:creationId xmlns:a16="http://schemas.microsoft.com/office/drawing/2014/main" id="{AAC48191-BB9D-4236-88B4-98DD14DE4C06}"/>
              </a:ext>
            </a:extLst>
          </p:cNvPr>
          <p:cNvSpPr>
            <a:spLocks noGrp="1"/>
          </p:cNvSpPr>
          <p:nvPr>
            <p:ph type="ftr" sz="quarter" idx="11"/>
          </p:nvPr>
        </p:nvSpPr>
        <p:spPr/>
        <p:txBody>
          <a:bodyPr/>
          <a:lstStyle/>
          <a:p>
            <a:endParaRPr lang="en-US" spc="50" dirty="0"/>
          </a:p>
        </p:txBody>
      </p:sp>
      <p:sp>
        <p:nvSpPr>
          <p:cNvPr id="7" name="Tijdelijke aanduiding voor dianummer 6">
            <a:extLst>
              <a:ext uri="{FF2B5EF4-FFF2-40B4-BE49-F238E27FC236}">
                <a16:creationId xmlns:a16="http://schemas.microsoft.com/office/drawing/2014/main" id="{AE08159E-5F94-4E4F-9BDE-C5D2EB4BB551}"/>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42901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50DBC50-B994-4A19-A379-8B13D93AA7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4D8F7F3-F4D5-44BD-B720-DF5BA4FCBB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DF5150-BDF5-4331-82BF-3E27182A5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37D6D71-8B28-4ED6-B932-04B197003D23}" type="datetimeFigureOut">
              <a:rPr lang="en-US" smtClean="0"/>
              <a:pPr algn="r"/>
              <a:t>11/22/2020</a:t>
            </a:fld>
            <a:endParaRPr lang="en-US" spc="50" dirty="0"/>
          </a:p>
        </p:txBody>
      </p:sp>
      <p:sp>
        <p:nvSpPr>
          <p:cNvPr id="5" name="Tijdelijke aanduiding voor voettekst 4">
            <a:extLst>
              <a:ext uri="{FF2B5EF4-FFF2-40B4-BE49-F238E27FC236}">
                <a16:creationId xmlns:a16="http://schemas.microsoft.com/office/drawing/2014/main" id="{BC2E4016-A0A7-4451-AB7D-F31C5AEFC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pc="50" dirty="0"/>
          </a:p>
        </p:txBody>
      </p:sp>
      <p:sp>
        <p:nvSpPr>
          <p:cNvPr id="6" name="Tijdelijke aanduiding voor dianummer 5">
            <a:extLst>
              <a:ext uri="{FF2B5EF4-FFF2-40B4-BE49-F238E27FC236}">
                <a16:creationId xmlns:a16="http://schemas.microsoft.com/office/drawing/2014/main" id="{08244D91-6486-4272-9659-60EFB13C39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71781154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vilans.nl/docs/vilans/publicaties/injecteren-opzuigen-ontluchten-desinfecteren.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FFFA96B-AABC-4438-8D4F-E89E415E7AE1}"/>
              </a:ext>
            </a:extLst>
          </p:cNvPr>
          <p:cNvSpPr txBox="1"/>
          <p:nvPr/>
        </p:nvSpPr>
        <p:spPr>
          <a:xfrm>
            <a:off x="7723392" y="1794233"/>
            <a:ext cx="4209144" cy="2889114"/>
          </a:xfrm>
          <a:prstGeom prst="rect">
            <a:avLst/>
          </a:prstGeom>
        </p:spPr>
        <p:txBody>
          <a:bodyPr vert="horz" lIns="91440" tIns="45720" rIns="91440" bIns="45720" rtlCol="0" anchor="b">
            <a:normAutofit fontScale="85000" lnSpcReduction="20000"/>
          </a:bodyPr>
          <a:lstStyle/>
          <a:p>
            <a:pPr>
              <a:lnSpc>
                <a:spcPct val="90000"/>
              </a:lnSpc>
              <a:spcBef>
                <a:spcPct val="0"/>
              </a:spcBef>
              <a:spcAft>
                <a:spcPts val="600"/>
              </a:spcAft>
            </a:pPr>
            <a:r>
              <a:rPr lang="en-US" sz="6500" b="1" dirty="0" err="1">
                <a:solidFill>
                  <a:srgbClr val="FF0000"/>
                </a:solidFill>
                <a:latin typeface="+mj-lt"/>
                <a:ea typeface="+mj-ea"/>
                <a:cs typeface="+mj-cs"/>
              </a:rPr>
              <a:t>Medicatie</a:t>
            </a:r>
            <a:r>
              <a:rPr lang="en-US" sz="6500" b="1" dirty="0">
                <a:solidFill>
                  <a:srgbClr val="FF0000"/>
                </a:solidFill>
                <a:latin typeface="+mj-lt"/>
                <a:ea typeface="+mj-ea"/>
                <a:cs typeface="+mj-cs"/>
              </a:rPr>
              <a:t> </a:t>
            </a:r>
            <a:r>
              <a:rPr lang="en-US" sz="6500" b="1" dirty="0" err="1">
                <a:solidFill>
                  <a:srgbClr val="FF0000"/>
                </a:solidFill>
                <a:latin typeface="+mj-lt"/>
                <a:ea typeface="+mj-ea"/>
                <a:cs typeface="+mj-cs"/>
              </a:rPr>
              <a:t>toedienen</a:t>
            </a:r>
            <a:endParaRPr lang="en-US" sz="6500" b="1" dirty="0">
              <a:solidFill>
                <a:srgbClr val="FF0000"/>
              </a:solidFill>
              <a:latin typeface="+mj-lt"/>
              <a:ea typeface="+mj-ea"/>
              <a:cs typeface="+mj-cs"/>
            </a:endParaRPr>
          </a:p>
          <a:p>
            <a:pPr>
              <a:lnSpc>
                <a:spcPct val="90000"/>
              </a:lnSpc>
              <a:spcBef>
                <a:spcPct val="0"/>
              </a:spcBef>
              <a:spcAft>
                <a:spcPts val="600"/>
              </a:spcAft>
            </a:pPr>
            <a:endParaRPr lang="en-US" sz="3400" dirty="0">
              <a:latin typeface="+mj-lt"/>
              <a:ea typeface="+mj-ea"/>
              <a:cs typeface="+mj-cs"/>
            </a:endParaRPr>
          </a:p>
          <a:p>
            <a:pPr>
              <a:lnSpc>
                <a:spcPct val="90000"/>
              </a:lnSpc>
              <a:spcBef>
                <a:spcPct val="0"/>
              </a:spcBef>
              <a:spcAft>
                <a:spcPts val="600"/>
              </a:spcAft>
            </a:pPr>
            <a:r>
              <a:rPr lang="en-US" sz="4700" dirty="0" err="1">
                <a:latin typeface="+mj-lt"/>
                <a:ea typeface="+mj-ea"/>
                <a:cs typeface="+mj-cs"/>
              </a:rPr>
              <a:t>Injecteren</a:t>
            </a:r>
            <a:r>
              <a:rPr lang="en-US" sz="4700" dirty="0">
                <a:latin typeface="+mj-lt"/>
                <a:ea typeface="+mj-ea"/>
                <a:cs typeface="+mj-cs"/>
              </a:rPr>
              <a:t> </a:t>
            </a:r>
          </a:p>
          <a:p>
            <a:pPr>
              <a:lnSpc>
                <a:spcPct val="90000"/>
              </a:lnSpc>
              <a:spcBef>
                <a:spcPct val="0"/>
              </a:spcBef>
              <a:spcAft>
                <a:spcPts val="600"/>
              </a:spcAft>
            </a:pPr>
            <a:endParaRPr lang="en-US" sz="3400" dirty="0">
              <a:latin typeface="+mj-lt"/>
              <a:ea typeface="+mj-ea"/>
              <a:cs typeface="+mj-cs"/>
            </a:endParaRPr>
          </a:p>
          <a:p>
            <a:pPr>
              <a:lnSpc>
                <a:spcPct val="90000"/>
              </a:lnSpc>
              <a:spcBef>
                <a:spcPct val="0"/>
              </a:spcBef>
              <a:spcAft>
                <a:spcPts val="600"/>
              </a:spcAft>
            </a:pPr>
            <a:r>
              <a:rPr lang="en-US" sz="2400" dirty="0">
                <a:latin typeface="+mj-lt"/>
                <a:ea typeface="+mj-ea"/>
                <a:cs typeface="+mj-cs"/>
              </a:rPr>
              <a:t>H4 MTH DA       21-11-2020</a:t>
            </a:r>
          </a:p>
        </p:txBody>
      </p:sp>
      <p:sp>
        <p:nvSpPr>
          <p:cNvPr id="16"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Afbeelding 1">
            <a:extLst>
              <a:ext uri="{FF2B5EF4-FFF2-40B4-BE49-F238E27FC236}">
                <a16:creationId xmlns:a16="http://schemas.microsoft.com/office/drawing/2014/main" id="{9169AC91-1AB2-4B76-BAEA-1CB259C2FF96}"/>
              </a:ext>
            </a:extLst>
          </p:cNvPr>
          <p:cNvPicPr>
            <a:picLocks noChangeAspect="1"/>
          </p:cNvPicPr>
          <p:nvPr/>
        </p:nvPicPr>
        <p:blipFill rotWithShape="1">
          <a:blip r:embed="rId2"/>
          <a:srcRect r="2313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088077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Injectiespuit klaar maken</a:t>
            </a:r>
          </a:p>
        </p:txBody>
      </p:sp>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838200" y="2438400"/>
            <a:ext cx="10515600" cy="3738562"/>
          </a:xfrm>
        </p:spPr>
        <p:txBody>
          <a:bodyPr>
            <a:normAutofit/>
          </a:bodyPr>
          <a:lstStyle/>
          <a:p>
            <a:pPr marL="0" indent="0">
              <a:buNone/>
            </a:pPr>
            <a:endParaRPr lang="nl-NL" sz="2600" dirty="0"/>
          </a:p>
          <a:p>
            <a:r>
              <a:rPr lang="nl-NL" sz="2600" dirty="0"/>
              <a:t>Insteeknaald</a:t>
            </a:r>
          </a:p>
          <a:p>
            <a:r>
              <a:rPr lang="nl-NL" sz="2600" dirty="0"/>
              <a:t>Aparte opzuignaald nodig? (glazen ampul/ rubberen </a:t>
            </a:r>
            <a:r>
              <a:rPr lang="nl-NL" sz="2600" dirty="0" err="1"/>
              <a:t>stopje</a:t>
            </a:r>
            <a:r>
              <a:rPr lang="nl-NL" sz="2600" dirty="0"/>
              <a:t>)</a:t>
            </a:r>
          </a:p>
        </p:txBody>
      </p:sp>
      <p:sp>
        <p:nvSpPr>
          <p:cNvPr id="4" name="Rechthoek 3">
            <a:extLst>
              <a:ext uri="{FF2B5EF4-FFF2-40B4-BE49-F238E27FC236}">
                <a16:creationId xmlns:a16="http://schemas.microsoft.com/office/drawing/2014/main" id="{08094813-AE08-4BBA-8B5C-CA5646A8AF6A}"/>
              </a:ext>
            </a:extLst>
          </p:cNvPr>
          <p:cNvSpPr/>
          <p:nvPr/>
        </p:nvSpPr>
        <p:spPr>
          <a:xfrm>
            <a:off x="996592" y="5181215"/>
            <a:ext cx="10130320" cy="369332"/>
          </a:xfrm>
          <a:prstGeom prst="rect">
            <a:avLst/>
          </a:prstGeom>
        </p:spPr>
        <p:txBody>
          <a:bodyPr wrap="square">
            <a:spAutoFit/>
          </a:bodyPr>
          <a:lstStyle/>
          <a:p>
            <a:r>
              <a:rPr lang="nl-NL" dirty="0"/>
              <a:t>https://mijn.oosterlengte.nl/site/protocollen/prot_boek/docb_sys/pdf/info/protocol/injecteren.pdf</a:t>
            </a:r>
          </a:p>
        </p:txBody>
      </p:sp>
    </p:spTree>
    <p:extLst>
      <p:ext uri="{BB962C8B-B14F-4D97-AF65-F5344CB8AC3E}">
        <p14:creationId xmlns:p14="http://schemas.microsoft.com/office/powerpoint/2010/main" val="310311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838200" y="365125"/>
            <a:ext cx="10515600" cy="1325563"/>
          </a:xfrm>
        </p:spPr>
        <p:txBody>
          <a:bodyPr>
            <a:normAutofit/>
          </a:bodyPr>
          <a:lstStyle/>
          <a:p>
            <a:r>
              <a:rPr lang="nl-NL">
                <a:solidFill>
                  <a:schemeClr val="bg1"/>
                </a:solidFill>
              </a:rPr>
              <a:t>Intracutane injectie</a:t>
            </a:r>
          </a:p>
        </p:txBody>
      </p:sp>
      <p:pic>
        <p:nvPicPr>
          <p:cNvPr id="4" name="Afbeelding 3">
            <a:extLst>
              <a:ext uri="{FF2B5EF4-FFF2-40B4-BE49-F238E27FC236}">
                <a16:creationId xmlns:a16="http://schemas.microsoft.com/office/drawing/2014/main" id="{1CF8FA1F-6011-4FFA-B566-2005DE98CCC6}"/>
              </a:ext>
            </a:extLst>
          </p:cNvPr>
          <p:cNvPicPr>
            <a:picLocks noChangeAspect="1"/>
          </p:cNvPicPr>
          <p:nvPr/>
        </p:nvPicPr>
        <p:blipFill rotWithShape="1">
          <a:blip r:embed="rId2"/>
          <a:srcRect l="27175" r="2231" b="5"/>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6335270" y="2276857"/>
            <a:ext cx="5015484" cy="3900106"/>
          </a:xfrm>
        </p:spPr>
        <p:txBody>
          <a:bodyPr anchor="ctr">
            <a:normAutofit/>
          </a:bodyPr>
          <a:lstStyle/>
          <a:p>
            <a:pPr marL="0" indent="0">
              <a:buNone/>
            </a:pPr>
            <a:r>
              <a:rPr lang="nl-NL" sz="2400" b="1" dirty="0"/>
              <a:t>Toedieningsplek:</a:t>
            </a:r>
          </a:p>
          <a:p>
            <a:pPr marL="0" indent="0">
              <a:buNone/>
            </a:pPr>
            <a:r>
              <a:rPr lang="nl-NL" sz="2400" dirty="0"/>
              <a:t>Meestal in de huid van de onderarm. </a:t>
            </a:r>
          </a:p>
          <a:p>
            <a:pPr marL="0" indent="0">
              <a:buNone/>
            </a:pPr>
            <a:endParaRPr lang="nl-NL" sz="2400" dirty="0"/>
          </a:p>
          <a:p>
            <a:pPr marL="0" indent="0">
              <a:buNone/>
            </a:pPr>
            <a:r>
              <a:rPr lang="nl-NL" sz="2400" dirty="0"/>
              <a:t>Als de naald op de juiste plaats in de huid zit, ontstaat er tijdens het spuiten een kwaddel (een soort muggenbult). </a:t>
            </a:r>
          </a:p>
        </p:txBody>
      </p:sp>
    </p:spTree>
    <p:extLst>
      <p:ext uri="{BB962C8B-B14F-4D97-AF65-F5344CB8AC3E}">
        <p14:creationId xmlns:p14="http://schemas.microsoft.com/office/powerpoint/2010/main" val="1893206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838200" y="585216"/>
            <a:ext cx="10515600" cy="1325563"/>
          </a:xfrm>
        </p:spPr>
        <p:txBody>
          <a:bodyPr>
            <a:normAutofit/>
          </a:bodyPr>
          <a:lstStyle/>
          <a:p>
            <a:r>
              <a:rPr lang="nl-NL">
                <a:solidFill>
                  <a:schemeClr val="bg1"/>
                </a:solidFill>
              </a:rPr>
              <a:t>Subcutane injectie</a:t>
            </a:r>
          </a:p>
        </p:txBody>
      </p:sp>
      <p:pic>
        <p:nvPicPr>
          <p:cNvPr id="4" name="Afbeelding 3">
            <a:extLst>
              <a:ext uri="{FF2B5EF4-FFF2-40B4-BE49-F238E27FC236}">
                <a16:creationId xmlns:a16="http://schemas.microsoft.com/office/drawing/2014/main" id="{7299F5ED-9E06-430F-930C-4C777054E6D2}"/>
              </a:ext>
            </a:extLst>
          </p:cNvPr>
          <p:cNvPicPr>
            <a:picLocks noChangeAspect="1"/>
          </p:cNvPicPr>
          <p:nvPr/>
        </p:nvPicPr>
        <p:blipFill rotWithShape="1">
          <a:blip r:embed="rId2"/>
          <a:srcRect r="18864" b="6"/>
          <a:stretch/>
        </p:blipFill>
        <p:spPr>
          <a:xfrm>
            <a:off x="841248" y="2516777"/>
            <a:ext cx="6236208" cy="3660185"/>
          </a:xfrm>
          <a:prstGeom prst="rect">
            <a:avLst/>
          </a:prstGeom>
        </p:spPr>
      </p:pic>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7546848" y="2516777"/>
            <a:ext cx="3803904" cy="3660185"/>
          </a:xfrm>
        </p:spPr>
        <p:txBody>
          <a:bodyPr anchor="ctr">
            <a:normAutofit fontScale="92500" lnSpcReduction="20000"/>
          </a:bodyPr>
          <a:lstStyle/>
          <a:p>
            <a:pPr marL="0" indent="0">
              <a:buNone/>
            </a:pPr>
            <a:r>
              <a:rPr lang="nl-NL" sz="2400" b="1" dirty="0"/>
              <a:t>Toedieningsplek:</a:t>
            </a:r>
          </a:p>
          <a:p>
            <a:r>
              <a:rPr lang="nl-NL" sz="2400" dirty="0"/>
              <a:t>onderhuidse vetweefsel buitenkant bovenarm, </a:t>
            </a:r>
          </a:p>
          <a:p>
            <a:r>
              <a:rPr lang="nl-NL" sz="2400" dirty="0"/>
              <a:t>voor-/zijkant van het bovenbeen </a:t>
            </a:r>
          </a:p>
          <a:p>
            <a:r>
              <a:rPr lang="nl-NL" sz="2400" dirty="0"/>
              <a:t>losse onderhuidse weefsel van de buikwand.</a:t>
            </a:r>
          </a:p>
          <a:p>
            <a:pPr marL="0" indent="0">
              <a:buNone/>
            </a:pPr>
            <a:endParaRPr lang="nl-NL" sz="2400" dirty="0"/>
          </a:p>
          <a:p>
            <a:pPr marL="0" indent="0">
              <a:buNone/>
            </a:pPr>
            <a:r>
              <a:rPr lang="nl-NL" sz="2400" b="1" dirty="0"/>
              <a:t>Twee manieren</a:t>
            </a:r>
          </a:p>
          <a:p>
            <a:r>
              <a:rPr lang="nl-NL" sz="2400" dirty="0"/>
              <a:t>huidplooitechniek</a:t>
            </a:r>
          </a:p>
          <a:p>
            <a:r>
              <a:rPr lang="nl-NL" sz="2400" dirty="0" err="1"/>
              <a:t>loodrechtmethode</a:t>
            </a:r>
            <a:r>
              <a:rPr lang="nl-NL" sz="2400" dirty="0"/>
              <a:t>  </a:t>
            </a:r>
          </a:p>
          <a:p>
            <a:pPr marL="0" indent="0">
              <a:buNone/>
            </a:pPr>
            <a:endParaRPr lang="nl-NL" sz="1200" dirty="0"/>
          </a:p>
        </p:txBody>
      </p:sp>
    </p:spTree>
    <p:extLst>
      <p:ext uri="{BB962C8B-B14F-4D97-AF65-F5344CB8AC3E}">
        <p14:creationId xmlns:p14="http://schemas.microsoft.com/office/powerpoint/2010/main" val="251128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6940295" y="1396289"/>
            <a:ext cx="4668257" cy="1325563"/>
          </a:xfrm>
        </p:spPr>
        <p:txBody>
          <a:bodyPr>
            <a:normAutofit/>
          </a:bodyPr>
          <a:lstStyle/>
          <a:p>
            <a:r>
              <a:rPr lang="nl-NL"/>
              <a:t>Intramusculaire injectie</a:t>
            </a:r>
            <a:endParaRPr lang="nl-NL" dirty="0"/>
          </a:p>
        </p:txBody>
      </p:sp>
      <p:sp>
        <p:nvSpPr>
          <p:cNvPr id="13" name="Freeform: Shape 12">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49396063-96A9-48D0-A0E2-3D919865955B}"/>
              </a:ext>
            </a:extLst>
          </p:cNvPr>
          <p:cNvPicPr>
            <a:picLocks noChangeAspect="1"/>
          </p:cNvPicPr>
          <p:nvPr/>
        </p:nvPicPr>
        <p:blipFill rotWithShape="1">
          <a:blip r:embed="rId2"/>
          <a:srcRect l="24537" r="8" b="8"/>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Afbeelding 4">
            <a:extLst>
              <a:ext uri="{FF2B5EF4-FFF2-40B4-BE49-F238E27FC236}">
                <a16:creationId xmlns:a16="http://schemas.microsoft.com/office/drawing/2014/main" id="{E37C439C-A6FA-4554-A180-90AD682F9712}"/>
              </a:ext>
            </a:extLst>
          </p:cNvPr>
          <p:cNvPicPr>
            <a:picLocks noChangeAspect="1"/>
          </p:cNvPicPr>
          <p:nvPr/>
        </p:nvPicPr>
        <p:blipFill rotWithShape="1">
          <a:blip r:embed="rId3"/>
          <a:srcRect l="17640" r="578" b="10"/>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6" name="Afbeelding 5">
            <a:extLst>
              <a:ext uri="{FF2B5EF4-FFF2-40B4-BE49-F238E27FC236}">
                <a16:creationId xmlns:a16="http://schemas.microsoft.com/office/drawing/2014/main" id="{6CCAB2BB-47C3-466A-B52F-A4AE1927877D}"/>
              </a:ext>
            </a:extLst>
          </p:cNvPr>
          <p:cNvPicPr>
            <a:picLocks noChangeAspect="1"/>
          </p:cNvPicPr>
          <p:nvPr/>
        </p:nvPicPr>
        <p:blipFill rotWithShape="1">
          <a:blip r:embed="rId4"/>
          <a:srcRect r="8322" b="-3"/>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6940295" y="2721852"/>
            <a:ext cx="4668256" cy="3181684"/>
          </a:xfrm>
        </p:spPr>
        <p:txBody>
          <a:bodyPr anchor="t">
            <a:normAutofit/>
          </a:bodyPr>
          <a:lstStyle/>
          <a:p>
            <a:pPr marL="0" indent="0">
              <a:buNone/>
            </a:pPr>
            <a:endParaRPr lang="nl-NL" sz="2400" dirty="0"/>
          </a:p>
          <a:p>
            <a:pPr marL="0" indent="0">
              <a:buNone/>
            </a:pPr>
            <a:r>
              <a:rPr lang="nl-NL" sz="2400" b="1" dirty="0"/>
              <a:t>Toedieningsplek:</a:t>
            </a:r>
          </a:p>
          <a:p>
            <a:r>
              <a:rPr lang="nl-NL" sz="2400" dirty="0"/>
              <a:t>Arm;</a:t>
            </a:r>
          </a:p>
          <a:p>
            <a:r>
              <a:rPr lang="nl-NL" sz="2400" dirty="0"/>
              <a:t>bovenbeen;</a:t>
            </a:r>
          </a:p>
          <a:p>
            <a:r>
              <a:rPr lang="nl-NL" sz="2400" dirty="0"/>
              <a:t>Bil; </a:t>
            </a:r>
          </a:p>
        </p:txBody>
      </p:sp>
    </p:spTree>
    <p:extLst>
      <p:ext uri="{BB962C8B-B14F-4D97-AF65-F5344CB8AC3E}">
        <p14:creationId xmlns:p14="http://schemas.microsoft.com/office/powerpoint/2010/main" val="269912830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5EBBBE6-2908-4932-A23D-E1C199FB5C48}"/>
              </a:ext>
            </a:extLst>
          </p:cNvPr>
          <p:cNvSpPr>
            <a:spLocks noGrp="1"/>
          </p:cNvSpPr>
          <p:nvPr>
            <p:ph type="title"/>
          </p:nvPr>
        </p:nvSpPr>
        <p:spPr>
          <a:xfrm>
            <a:off x="2311147" y="365760"/>
            <a:ext cx="7569706" cy="1288238"/>
          </a:xfrm>
        </p:spPr>
        <p:txBody>
          <a:bodyPr anchor="ctr">
            <a:normAutofit/>
          </a:bodyPr>
          <a:lstStyle/>
          <a:p>
            <a:pPr algn="ctr"/>
            <a:r>
              <a:rPr lang="nl-NL"/>
              <a:t>Masseer nooit injectieplek</a:t>
            </a:r>
          </a:p>
        </p:txBody>
      </p:sp>
      <p:sp>
        <p:nvSpPr>
          <p:cNvPr id="3" name="Tijdelijke aanduiding voor inhoud 2">
            <a:extLst>
              <a:ext uri="{FF2B5EF4-FFF2-40B4-BE49-F238E27FC236}">
                <a16:creationId xmlns:a16="http://schemas.microsoft.com/office/drawing/2014/main" id="{5B6A60D0-66F1-43A2-9D05-7DA752075C14}"/>
              </a:ext>
            </a:extLst>
          </p:cNvPr>
          <p:cNvSpPr>
            <a:spLocks noGrp="1"/>
          </p:cNvSpPr>
          <p:nvPr>
            <p:ph idx="1"/>
          </p:nvPr>
        </p:nvSpPr>
        <p:spPr>
          <a:xfrm>
            <a:off x="2165569" y="1956816"/>
            <a:ext cx="7860863" cy="4024884"/>
          </a:xfrm>
        </p:spPr>
        <p:txBody>
          <a:bodyPr anchor="t">
            <a:normAutofit/>
          </a:bodyPr>
          <a:lstStyle/>
          <a:p>
            <a:r>
              <a:rPr lang="nl-NL" sz="2400"/>
              <a:t>Masseer nooit na een intracutane injectie;</a:t>
            </a:r>
          </a:p>
          <a:p>
            <a:r>
              <a:rPr lang="nl-NL" sz="2400"/>
              <a:t>Na het injecteren van insuline. Masseren beïnvloedt de insulineopname en maakt het werkingsprofiel van de insuline onvoorspelbaar;</a:t>
            </a:r>
          </a:p>
          <a:p>
            <a:r>
              <a:rPr lang="nl-NL" sz="2400"/>
              <a:t>Na het injecteren van bloedverdunners (bijv. Heparine en Clexane). masseren kan hematomen veroorzaken;</a:t>
            </a:r>
          </a:p>
          <a:p>
            <a:endParaRPr lang="nl-NL" sz="2400"/>
          </a:p>
          <a:p>
            <a:r>
              <a:rPr lang="nl-NL" sz="2400"/>
              <a:t>Als er na injectie wat bloed achterblijft veeg dit dan zachtjes weg met een gaasje of tissue.</a:t>
            </a:r>
          </a:p>
        </p:txBody>
      </p:sp>
    </p:spTree>
    <p:extLst>
      <p:ext uri="{BB962C8B-B14F-4D97-AF65-F5344CB8AC3E}">
        <p14:creationId xmlns:p14="http://schemas.microsoft.com/office/powerpoint/2010/main" val="193440356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E802B1A-2F4C-459A-9173-42BFBE455F73}"/>
              </a:ext>
            </a:extLst>
          </p:cNvPr>
          <p:cNvSpPr>
            <a:spLocks noGrp="1"/>
          </p:cNvSpPr>
          <p:nvPr>
            <p:ph type="title"/>
          </p:nvPr>
        </p:nvSpPr>
        <p:spPr>
          <a:xfrm>
            <a:off x="2311147" y="365760"/>
            <a:ext cx="7569706" cy="1288238"/>
          </a:xfrm>
        </p:spPr>
        <p:txBody>
          <a:bodyPr anchor="ctr">
            <a:normAutofit/>
          </a:bodyPr>
          <a:lstStyle/>
          <a:p>
            <a:pPr algn="ctr"/>
            <a:r>
              <a:rPr lang="nl-NL" sz="4000" dirty="0">
                <a:solidFill>
                  <a:srgbClr val="FF0000"/>
                </a:solidFill>
              </a:rPr>
              <a:t>Regelgeving prikaccidenten</a:t>
            </a:r>
            <a:br>
              <a:rPr lang="nl-NL" sz="2400" dirty="0"/>
            </a:br>
            <a:r>
              <a:rPr lang="nl-NL" sz="2000" dirty="0"/>
              <a:t>https://www.arboportaal.nl/onderwerpen/prikaccidenten</a:t>
            </a:r>
          </a:p>
        </p:txBody>
      </p:sp>
      <p:sp>
        <p:nvSpPr>
          <p:cNvPr id="3" name="Tijdelijke aanduiding voor inhoud 2">
            <a:extLst>
              <a:ext uri="{FF2B5EF4-FFF2-40B4-BE49-F238E27FC236}">
                <a16:creationId xmlns:a16="http://schemas.microsoft.com/office/drawing/2014/main" id="{26E08E5E-F607-4DEC-9163-87BE49E89E6A}"/>
              </a:ext>
            </a:extLst>
          </p:cNvPr>
          <p:cNvSpPr>
            <a:spLocks noGrp="1"/>
          </p:cNvSpPr>
          <p:nvPr>
            <p:ph idx="1"/>
          </p:nvPr>
        </p:nvSpPr>
        <p:spPr>
          <a:xfrm>
            <a:off x="2165569" y="1956816"/>
            <a:ext cx="7860863" cy="4024884"/>
          </a:xfrm>
        </p:spPr>
        <p:txBody>
          <a:bodyPr anchor="t">
            <a:normAutofit/>
          </a:bodyPr>
          <a:lstStyle/>
          <a:p>
            <a:pPr marL="0" indent="0">
              <a:buNone/>
            </a:pPr>
            <a:r>
              <a:rPr lang="nl-NL" sz="2200" dirty="0"/>
              <a:t>Omdat de meeste prikaccidenten in de zorgsector voorkomen, </a:t>
            </a:r>
          </a:p>
          <a:p>
            <a:pPr marL="0" indent="0">
              <a:buNone/>
            </a:pPr>
            <a:r>
              <a:rPr lang="nl-NL" sz="2200" dirty="0"/>
              <a:t>wordt er gewerkt met een Europese richtlijn die werkgevers van alle lidstaten verplicht om hun medewerkers te beschermen tegen prikaccidenten. In Nederland is dat vertaald in het Arbeidsomstandighedenbesluit, artikel 4.97. Daarin staat dat:</a:t>
            </a:r>
          </a:p>
          <a:p>
            <a:endParaRPr lang="nl-NL" sz="2200" dirty="0"/>
          </a:p>
          <a:p>
            <a:r>
              <a:rPr lang="nl-NL" sz="2200" dirty="0"/>
              <a:t>veilige naaldsystemen beschikbaar moeten zijn met ingebouwd veiligheids- en beschermingsmechanisme;</a:t>
            </a:r>
          </a:p>
          <a:p>
            <a:r>
              <a:rPr lang="nl-NL" sz="2200" dirty="0" err="1">
                <a:solidFill>
                  <a:srgbClr val="FF0000"/>
                </a:solidFill>
              </a:rPr>
              <a:t>recappen</a:t>
            </a:r>
            <a:r>
              <a:rPr lang="nl-NL" sz="2200" dirty="0">
                <a:solidFill>
                  <a:srgbClr val="FF0000"/>
                </a:solidFill>
              </a:rPr>
              <a:t> verboden is! </a:t>
            </a:r>
            <a:r>
              <a:rPr lang="nl-NL" sz="2200" dirty="0"/>
              <a:t>(terugplaatsen beschermdop op naald)</a:t>
            </a:r>
          </a:p>
        </p:txBody>
      </p:sp>
    </p:spTree>
    <p:extLst>
      <p:ext uri="{BB962C8B-B14F-4D97-AF65-F5344CB8AC3E}">
        <p14:creationId xmlns:p14="http://schemas.microsoft.com/office/powerpoint/2010/main" val="315215820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430EFB-FDD2-4A74-9E43-2F176A659485}"/>
              </a:ext>
            </a:extLst>
          </p:cNvPr>
          <p:cNvSpPr>
            <a:spLocks noGrp="1"/>
          </p:cNvSpPr>
          <p:nvPr>
            <p:ph type="title"/>
          </p:nvPr>
        </p:nvSpPr>
        <p:spPr>
          <a:xfrm>
            <a:off x="508001" y="365760"/>
            <a:ext cx="11379200" cy="1325563"/>
          </a:xfrm>
        </p:spPr>
        <p:txBody>
          <a:bodyPr>
            <a:normAutofit/>
          </a:bodyPr>
          <a:lstStyle/>
          <a:p>
            <a:r>
              <a:rPr lang="nl-NL" dirty="0">
                <a:solidFill>
                  <a:schemeClr val="bg1"/>
                </a:solidFill>
              </a:rPr>
              <a:t>Landelijke richtlijn prikaccidenten (prik-bijt-snij) </a:t>
            </a:r>
            <a:r>
              <a:rPr lang="nl-NL" sz="2000" dirty="0">
                <a:solidFill>
                  <a:schemeClr val="bg1"/>
                </a:solidFill>
              </a:rPr>
              <a:t>(https://www.rivm.nl/prikaccidenten)</a:t>
            </a:r>
          </a:p>
        </p:txBody>
      </p:sp>
      <p:pic>
        <p:nvPicPr>
          <p:cNvPr id="4" name="Afbeelding 3">
            <a:extLst>
              <a:ext uri="{FF2B5EF4-FFF2-40B4-BE49-F238E27FC236}">
                <a16:creationId xmlns:a16="http://schemas.microsoft.com/office/drawing/2014/main" id="{1640EF39-CD92-431F-AF9C-BF99DC32A176}"/>
              </a:ext>
            </a:extLst>
          </p:cNvPr>
          <p:cNvPicPr>
            <a:picLocks noChangeAspect="1"/>
          </p:cNvPicPr>
          <p:nvPr/>
        </p:nvPicPr>
        <p:blipFill rotWithShape="1">
          <a:blip r:embed="rId3"/>
          <a:srcRect l="21779" r="22924"/>
          <a:stretch/>
        </p:blipFill>
        <p:spPr>
          <a:xfrm>
            <a:off x="508001" y="2276857"/>
            <a:ext cx="5015484" cy="3900106"/>
          </a:xfrm>
          <a:prstGeom prst="rect">
            <a:avLst/>
          </a:prstGeom>
        </p:spPr>
      </p:pic>
      <p:sp>
        <p:nvSpPr>
          <p:cNvPr id="3" name="Tijdelijke aanduiding voor inhoud 2">
            <a:extLst>
              <a:ext uri="{FF2B5EF4-FFF2-40B4-BE49-F238E27FC236}">
                <a16:creationId xmlns:a16="http://schemas.microsoft.com/office/drawing/2014/main" id="{A146F2BF-F33E-4432-8AD0-C9F958F0DBAB}"/>
              </a:ext>
            </a:extLst>
          </p:cNvPr>
          <p:cNvSpPr>
            <a:spLocks noGrp="1"/>
          </p:cNvSpPr>
          <p:nvPr>
            <p:ph idx="1"/>
          </p:nvPr>
        </p:nvSpPr>
        <p:spPr>
          <a:xfrm>
            <a:off x="6335270" y="2276856"/>
            <a:ext cx="5015484" cy="3900107"/>
          </a:xfrm>
        </p:spPr>
        <p:txBody>
          <a:bodyPr anchor="ctr">
            <a:noAutofit/>
          </a:bodyPr>
          <a:lstStyle/>
          <a:p>
            <a:pPr marL="0" indent="0">
              <a:buNone/>
            </a:pPr>
            <a:r>
              <a:rPr lang="nl-NL" sz="2000" b="1" dirty="0"/>
              <a:t>Bij een prik- of snijaccident </a:t>
            </a:r>
            <a:r>
              <a:rPr lang="nl-NL" sz="2000" dirty="0"/>
              <a:t>komt bloed (of een andere lichaamsvloeistof) van de ene persoon via een scherp voorwerp, bijvoorbeeld een injectienaald of scalpel, in het lichaam van een ander.</a:t>
            </a:r>
          </a:p>
          <a:p>
            <a:pPr marL="0" indent="0">
              <a:buNone/>
            </a:pPr>
            <a:r>
              <a:rPr lang="nl-NL" sz="2000" b="1" dirty="0"/>
              <a:t>Bij een spataccident </a:t>
            </a:r>
            <a:r>
              <a:rPr lang="nl-NL" sz="2000" dirty="0"/>
              <a:t>betreft het bloed dat op slijmvliezen of niet-intacte huid terechtkomt. </a:t>
            </a:r>
          </a:p>
          <a:p>
            <a:pPr marL="0" indent="0">
              <a:buNone/>
            </a:pPr>
            <a:r>
              <a:rPr lang="nl-NL" sz="2000" b="1" dirty="0"/>
              <a:t>Bij een bijtaccident </a:t>
            </a:r>
            <a:r>
              <a:rPr lang="nl-NL" sz="2000" dirty="0"/>
              <a:t>ten slotte komt bloed op mondslijmvlies of speeksel in een open wond. </a:t>
            </a:r>
          </a:p>
          <a:p>
            <a:pPr marL="0" indent="0">
              <a:buNone/>
            </a:pPr>
            <a:r>
              <a:rPr lang="nl-NL" sz="2000" dirty="0"/>
              <a:t>Via prik-, bijt-, snij- en spataccidenten kunnen hepatitis B-virus , hepatitis C-virus, hiv worden overgedragen. </a:t>
            </a:r>
          </a:p>
        </p:txBody>
      </p:sp>
    </p:spTree>
    <p:extLst>
      <p:ext uri="{BB962C8B-B14F-4D97-AF65-F5344CB8AC3E}">
        <p14:creationId xmlns:p14="http://schemas.microsoft.com/office/powerpoint/2010/main" val="33931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1156851" y="637762"/>
            <a:ext cx="9888496" cy="900131"/>
          </a:xfrm>
        </p:spPr>
        <p:txBody>
          <a:bodyPr anchor="t">
            <a:normAutofit/>
          </a:bodyPr>
          <a:lstStyle/>
          <a:p>
            <a:r>
              <a:rPr lang="nl-NL" sz="2800">
                <a:solidFill>
                  <a:schemeClr val="bg1"/>
                </a:solidFill>
              </a:rPr>
              <a:t>Aanbevelingen handelswijze bij accidenteel bloedcontact</a:t>
            </a:r>
            <a:br>
              <a:rPr lang="nl-NL" sz="2800">
                <a:solidFill>
                  <a:schemeClr val="bg1"/>
                </a:solidFill>
              </a:rPr>
            </a:br>
            <a:endParaRPr lang="nl-NL" sz="2800">
              <a:solidFill>
                <a:schemeClr val="bg1"/>
              </a:solidFill>
            </a:endParaRPr>
          </a:p>
        </p:txBody>
      </p:sp>
      <p:sp>
        <p:nvSpPr>
          <p:cNvPr id="15" name="Rectangle 14">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1155548" y="2217343"/>
            <a:ext cx="9880893" cy="3959619"/>
          </a:xfrm>
        </p:spPr>
        <p:txBody>
          <a:bodyPr>
            <a:normAutofit/>
          </a:bodyPr>
          <a:lstStyle/>
          <a:p>
            <a:pPr marL="0" indent="0">
              <a:buNone/>
            </a:pPr>
            <a:r>
              <a:rPr lang="nl-NL" sz="2200"/>
              <a:t>Druk de wond direct goed uit zodat een goede bloeding van de wond ontstaat en spoel vervolgens de wond met kraanwater uit onder een flink stromende kraan of met fysiologisch zout. Desinfecteer hierna de wond met een huiddesinfectans.</a:t>
            </a:r>
          </a:p>
          <a:p>
            <a:pPr marL="0" indent="0">
              <a:buNone/>
            </a:pPr>
            <a:endParaRPr lang="nl-NL" sz="2200"/>
          </a:p>
          <a:p>
            <a:pPr marL="0" indent="0">
              <a:buNone/>
            </a:pPr>
            <a:r>
              <a:rPr lang="nl-NL" sz="2200"/>
              <a:t>Bij besmetting van de slijmvliezen: spoel direct en zo goed mogelijk met kraanwater uit onder een flink stromende kraan of met fysiologisch zout. Of gebruik een oogdouche (indien van toepassing). Bij besmetting van de mond het spoelsel uitspugen en niet doorslikken.</a:t>
            </a:r>
          </a:p>
          <a:p>
            <a:pPr marL="0" indent="0">
              <a:buNone/>
            </a:pPr>
            <a:endParaRPr lang="nl-NL" sz="2200"/>
          </a:p>
          <a:p>
            <a:pPr marL="0" indent="0">
              <a:buNone/>
            </a:pPr>
            <a:r>
              <a:rPr lang="nl-NL" sz="2200"/>
              <a:t>BRON: https://www.nhg.org/themas/publicaties/infectiepreventief-handelen-specifieke-situaties-de-praktijk</a:t>
            </a:r>
          </a:p>
          <a:p>
            <a:endParaRPr lang="nl-NL" sz="2200"/>
          </a:p>
        </p:txBody>
      </p:sp>
    </p:spTree>
    <p:extLst>
      <p:ext uri="{BB962C8B-B14F-4D97-AF65-F5344CB8AC3E}">
        <p14:creationId xmlns:p14="http://schemas.microsoft.com/office/powerpoint/2010/main" val="2330838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838200" y="365760"/>
            <a:ext cx="10515600" cy="1325563"/>
          </a:xfrm>
        </p:spPr>
        <p:txBody>
          <a:bodyPr>
            <a:normAutofit/>
          </a:bodyPr>
          <a:lstStyle/>
          <a:p>
            <a:r>
              <a:rPr lang="nl-NL">
                <a:solidFill>
                  <a:schemeClr val="bg1"/>
                </a:solidFill>
              </a:rPr>
              <a:t>Eerste hulp bij prikaccidenten</a:t>
            </a:r>
          </a:p>
        </p:txBody>
      </p:sp>
      <p:pic>
        <p:nvPicPr>
          <p:cNvPr id="4" name="Afbeelding 3">
            <a:extLst>
              <a:ext uri="{FF2B5EF4-FFF2-40B4-BE49-F238E27FC236}">
                <a16:creationId xmlns:a16="http://schemas.microsoft.com/office/drawing/2014/main" id="{26FA0590-88AE-4A25-872C-704AB0FDA9E6}"/>
              </a:ext>
            </a:extLst>
          </p:cNvPr>
          <p:cNvPicPr>
            <a:picLocks noChangeAspect="1"/>
          </p:cNvPicPr>
          <p:nvPr/>
        </p:nvPicPr>
        <p:blipFill rotWithShape="1">
          <a:blip r:embed="rId3"/>
          <a:srcRect l="14482"/>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6335270" y="2057082"/>
            <a:ext cx="5015484" cy="4800917"/>
          </a:xfrm>
        </p:spPr>
        <p:txBody>
          <a:bodyPr anchor="ctr">
            <a:noAutofit/>
          </a:bodyPr>
          <a:lstStyle/>
          <a:p>
            <a:pPr marL="0" indent="0">
              <a:buNone/>
            </a:pPr>
            <a:r>
              <a:rPr lang="nl-NL" sz="2400" dirty="0"/>
              <a:t>Behalve met het virus dat hepatitis B veroorzaakt, kun je bij een prikaccident besmet worden met het virus dat hepatitis C veroorzaakt en het virus dat aids veroorzaakt (hiv). </a:t>
            </a:r>
          </a:p>
          <a:p>
            <a:pPr marL="0" indent="0">
              <a:buNone/>
            </a:pPr>
            <a:endParaRPr lang="nl-NL" sz="2400" dirty="0"/>
          </a:p>
          <a:p>
            <a:pPr marL="0" indent="0">
              <a:buNone/>
            </a:pPr>
            <a:r>
              <a:rPr lang="nl-NL" sz="2400" dirty="0"/>
              <a:t>Onder prikaccidenten vallen ook: bijt-, snij-, of spataccidenten op slijmvliezen of niet-intacte huid met mogelijk besmet materiaal (zoals bloed, wondvocht, vruchtwater, sperma of vaginale afscheiding). </a:t>
            </a:r>
          </a:p>
        </p:txBody>
      </p:sp>
    </p:spTree>
    <p:extLst>
      <p:ext uri="{BB962C8B-B14F-4D97-AF65-F5344CB8AC3E}">
        <p14:creationId xmlns:p14="http://schemas.microsoft.com/office/powerpoint/2010/main" val="168941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838200" y="365760"/>
            <a:ext cx="10515600" cy="1325563"/>
          </a:xfrm>
        </p:spPr>
        <p:txBody>
          <a:bodyPr>
            <a:normAutofit/>
          </a:bodyPr>
          <a:lstStyle/>
          <a:p>
            <a:r>
              <a:rPr lang="nl-NL">
                <a:solidFill>
                  <a:schemeClr val="bg1"/>
                </a:solidFill>
              </a:rPr>
              <a:t>Eerste hulp bij prikaccidenten</a:t>
            </a:r>
          </a:p>
        </p:txBody>
      </p:sp>
      <p:pic>
        <p:nvPicPr>
          <p:cNvPr id="5" name="Afbeelding 4" descr="Afbeelding met tekst&#10;&#10;Automatisch gegenereerde beschrijving">
            <a:extLst>
              <a:ext uri="{FF2B5EF4-FFF2-40B4-BE49-F238E27FC236}">
                <a16:creationId xmlns:a16="http://schemas.microsoft.com/office/drawing/2014/main" id="{A570A50F-276A-4F46-899A-2ADD304B2A12}"/>
              </a:ext>
            </a:extLst>
          </p:cNvPr>
          <p:cNvPicPr>
            <a:picLocks noChangeAspect="1"/>
          </p:cNvPicPr>
          <p:nvPr/>
        </p:nvPicPr>
        <p:blipFill rotWithShape="1">
          <a:blip r:embed="rId3"/>
          <a:srcRect t="9792" r="-2" b="3616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6335270" y="2276857"/>
            <a:ext cx="5015484" cy="3900106"/>
          </a:xfrm>
        </p:spPr>
        <p:txBody>
          <a:bodyPr anchor="ctr">
            <a:noAutofit/>
          </a:bodyPr>
          <a:lstStyle/>
          <a:p>
            <a:pPr marL="0" indent="0">
              <a:buNone/>
            </a:pPr>
            <a:r>
              <a:rPr lang="nl-NL" sz="2400" dirty="0"/>
              <a:t>Laat na het accident de prik-, snij- of bijtwond direct goed doorbloeden</a:t>
            </a:r>
          </a:p>
          <a:p>
            <a:pPr marL="0" indent="0">
              <a:buNone/>
            </a:pPr>
            <a:r>
              <a:rPr lang="nl-NL" sz="2400" dirty="0"/>
              <a:t>spoel de wond daarna uit met water of fysiologisch zout. Vervolgens moet de wond gedesinfecteerd worden met een huiddesinfectans: alcohol 70 % of chloorhexidine 0,5 % in alcohol 70 %. </a:t>
            </a:r>
          </a:p>
          <a:p>
            <a:pPr marL="0" indent="0">
              <a:buNone/>
            </a:pPr>
            <a:r>
              <a:rPr lang="nl-NL" sz="2400" dirty="0"/>
              <a:t>Bij spataccidenten op de huid of slijmvliezen (oog, mond) moet het oppervlak direct en grondig gespoeld worden met fysiologisch zout of eventueel water. </a:t>
            </a:r>
          </a:p>
        </p:txBody>
      </p:sp>
    </p:spTree>
    <p:extLst>
      <p:ext uri="{BB962C8B-B14F-4D97-AF65-F5344CB8AC3E}">
        <p14:creationId xmlns:p14="http://schemas.microsoft.com/office/powerpoint/2010/main" val="17560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838200" y="365125"/>
            <a:ext cx="10515600" cy="1325563"/>
          </a:xfrm>
        </p:spPr>
        <p:txBody>
          <a:bodyPr>
            <a:normAutofit/>
          </a:bodyPr>
          <a:lstStyle/>
          <a:p>
            <a:r>
              <a:rPr lang="nl-NL" sz="4000" dirty="0">
                <a:solidFill>
                  <a:srgbClr val="FFFFFF"/>
                </a:solidFill>
                <a:latin typeface="+mn-lt"/>
              </a:rPr>
              <a:t>Injecteren</a:t>
            </a:r>
          </a:p>
        </p:txBody>
      </p:sp>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838200" y="2438400"/>
            <a:ext cx="10515600" cy="3738562"/>
          </a:xfrm>
        </p:spPr>
        <p:txBody>
          <a:bodyPr>
            <a:normAutofit lnSpcReduction="10000"/>
          </a:bodyPr>
          <a:lstStyle/>
          <a:p>
            <a:pPr marL="0" indent="0">
              <a:buNone/>
            </a:pPr>
            <a:r>
              <a:rPr lang="nl-NL" sz="2600" dirty="0"/>
              <a:t>Injecteren is het met behulp van een injectiespuit en injectienaald vloeistof (medicijnen) inspuiten (parenterale toediening):</a:t>
            </a:r>
          </a:p>
          <a:p>
            <a:r>
              <a:rPr lang="nl-NL" sz="2600" dirty="0"/>
              <a:t>in de huid (intracutaan);</a:t>
            </a:r>
          </a:p>
          <a:p>
            <a:r>
              <a:rPr lang="nl-NL" sz="2600" dirty="0"/>
              <a:t>in het onderhuids bindweefsel (subcutaan);</a:t>
            </a:r>
          </a:p>
          <a:p>
            <a:r>
              <a:rPr lang="nl-NL" sz="2600" dirty="0"/>
              <a:t>in een spier  (intramusculair);</a:t>
            </a:r>
          </a:p>
          <a:p>
            <a:r>
              <a:rPr lang="nl-NL" sz="2600" dirty="0"/>
              <a:t>in een ader (intraveneus). </a:t>
            </a:r>
          </a:p>
          <a:p>
            <a:pPr marL="0" indent="0">
              <a:buNone/>
            </a:pPr>
            <a:endParaRPr lang="nl-NL" sz="2600" dirty="0"/>
          </a:p>
          <a:p>
            <a:pPr marL="0" indent="0">
              <a:buNone/>
            </a:pPr>
            <a:r>
              <a:rPr lang="nl-NL" sz="1200" dirty="0">
                <a:hlinkClick r:id="rId2"/>
              </a:rPr>
              <a:t>https://www.vilans.nl/docs/vilans/publicaties/injecteren-opzuigen-ontluchten-desinfecteren.pdf</a:t>
            </a:r>
            <a:endParaRPr lang="nl-NL" sz="1200" dirty="0"/>
          </a:p>
          <a:p>
            <a:pPr marL="0" indent="0">
              <a:buNone/>
            </a:pPr>
            <a:r>
              <a:rPr lang="nl-NL" sz="1200" dirty="0"/>
              <a:t>MTH voor DA /Basiswerk AG</a:t>
            </a:r>
          </a:p>
        </p:txBody>
      </p:sp>
    </p:spTree>
    <p:extLst>
      <p:ext uri="{BB962C8B-B14F-4D97-AF65-F5344CB8AC3E}">
        <p14:creationId xmlns:p14="http://schemas.microsoft.com/office/powerpoint/2010/main" val="1559702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713E7CFF-C1FF-474A-A5F0-2597FC9D7F96}"/>
              </a:ext>
            </a:extLst>
          </p:cNvPr>
          <p:cNvPicPr>
            <a:picLocks noChangeAspect="1"/>
          </p:cNvPicPr>
          <p:nvPr/>
        </p:nvPicPr>
        <p:blipFill>
          <a:blip r:embed="rId3"/>
          <a:stretch>
            <a:fillRect/>
          </a:stretch>
        </p:blipFill>
        <p:spPr>
          <a:xfrm>
            <a:off x="5181600" y="482600"/>
            <a:ext cx="6426200" cy="5727700"/>
          </a:xfrm>
          <a:prstGeom prst="rect">
            <a:avLst/>
          </a:prstGeom>
        </p:spPr>
      </p:pic>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594360" y="640263"/>
            <a:ext cx="3822192" cy="1344975"/>
          </a:xfrm>
        </p:spPr>
        <p:txBody>
          <a:bodyPr>
            <a:normAutofit/>
          </a:bodyPr>
          <a:lstStyle/>
          <a:p>
            <a:r>
              <a:rPr lang="nl-NL" sz="3600">
                <a:solidFill>
                  <a:schemeClr val="bg1"/>
                </a:solidFill>
              </a:rPr>
              <a:t>Eerste hulp bij prikaccidenten</a:t>
            </a:r>
          </a:p>
        </p:txBody>
      </p:sp>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584200" y="2120899"/>
            <a:ext cx="3810000" cy="3879197"/>
          </a:xfrm>
        </p:spPr>
        <p:txBody>
          <a:bodyPr wrap="square" anchor="t">
            <a:normAutofit fontScale="92500" lnSpcReduction="10000"/>
          </a:bodyPr>
          <a:lstStyle/>
          <a:p>
            <a:pPr marL="0" indent="0">
              <a:buNone/>
            </a:pPr>
            <a:r>
              <a:rPr lang="nl-NL" sz="2400" dirty="0">
                <a:solidFill>
                  <a:schemeClr val="bg1"/>
                </a:solidFill>
              </a:rPr>
              <a:t>Een prikaccident moet je direct melden. Dit kan bij de arts waar je werkt/stage loopt of (in ziekenhuizen) bij de microbioloog of ziekenhuishygiënist.  </a:t>
            </a:r>
          </a:p>
          <a:p>
            <a:pPr marL="0" indent="0">
              <a:buNone/>
            </a:pPr>
            <a:endParaRPr lang="nl-NL" sz="2400" dirty="0">
              <a:solidFill>
                <a:schemeClr val="bg1"/>
              </a:solidFill>
            </a:endParaRPr>
          </a:p>
          <a:p>
            <a:pPr marL="0" indent="0">
              <a:buNone/>
            </a:pPr>
            <a:r>
              <a:rPr lang="nl-NL" sz="2400" dirty="0">
                <a:solidFill>
                  <a:schemeClr val="bg1"/>
                </a:solidFill>
              </a:rPr>
              <a:t>Na een accident met een reële kans op besmetting met hiv dient bijvoorbeeld binnen twee uur na blootstelling gestart te worden met postexpositieprofylaxe (</a:t>
            </a:r>
            <a:r>
              <a:rPr lang="nl-NL" sz="2000" dirty="0">
                <a:solidFill>
                  <a:schemeClr val="bg1"/>
                </a:solidFill>
              </a:rPr>
              <a:t>PEP). </a:t>
            </a:r>
          </a:p>
        </p:txBody>
      </p:sp>
    </p:spTree>
    <p:extLst>
      <p:ext uri="{BB962C8B-B14F-4D97-AF65-F5344CB8AC3E}">
        <p14:creationId xmlns:p14="http://schemas.microsoft.com/office/powerpoint/2010/main" val="3104458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05225-88A4-4DE0-A8FA-84637B65024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AA8AA24-3221-4BBC-A609-7E1321E9C7E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129681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838200" y="365125"/>
            <a:ext cx="10515600" cy="1325563"/>
          </a:xfrm>
        </p:spPr>
        <p:txBody>
          <a:bodyPr>
            <a:normAutofit/>
          </a:bodyPr>
          <a:lstStyle/>
          <a:p>
            <a:r>
              <a:rPr lang="nl-NL" sz="4000">
                <a:solidFill>
                  <a:srgbClr val="FFFFFF"/>
                </a:solidFill>
                <a:latin typeface="+mn-lt"/>
              </a:rPr>
              <a:t>Indicaties voor injecteren</a:t>
            </a:r>
            <a:endParaRPr lang="nl-NL" sz="4000" dirty="0">
              <a:solidFill>
                <a:srgbClr val="FFFFFF"/>
              </a:solidFill>
              <a:latin typeface="+mn-lt"/>
            </a:endParaRPr>
          </a:p>
        </p:txBody>
      </p:sp>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838200" y="2438400"/>
            <a:ext cx="10515600" cy="3738562"/>
          </a:xfrm>
        </p:spPr>
        <p:txBody>
          <a:bodyPr>
            <a:normAutofit/>
          </a:bodyPr>
          <a:lstStyle/>
          <a:p>
            <a:r>
              <a:rPr lang="nl-NL" sz="2600" dirty="0"/>
              <a:t>slechte opname via de darmen of de huid;</a:t>
            </a:r>
          </a:p>
          <a:p>
            <a:r>
              <a:rPr lang="nl-NL" sz="2600" dirty="0"/>
              <a:t>bewustzijnsdaling;</a:t>
            </a:r>
          </a:p>
          <a:p>
            <a:r>
              <a:rPr lang="nl-NL" sz="2600" dirty="0"/>
              <a:t>slikproblemen;</a:t>
            </a:r>
          </a:p>
          <a:p>
            <a:r>
              <a:rPr lang="nl-NL" sz="2600" dirty="0"/>
              <a:t>snelle werking.</a:t>
            </a:r>
          </a:p>
          <a:p>
            <a:pPr marL="0" indent="0">
              <a:buNone/>
            </a:pPr>
            <a:endParaRPr lang="nl-NL" sz="2600" dirty="0"/>
          </a:p>
          <a:p>
            <a:pPr marL="0" indent="0">
              <a:buNone/>
            </a:pPr>
            <a:endParaRPr lang="nl-NL" sz="2600" dirty="0"/>
          </a:p>
        </p:txBody>
      </p:sp>
      <p:pic>
        <p:nvPicPr>
          <p:cNvPr id="4" name="Afbeelding 3">
            <a:extLst>
              <a:ext uri="{FF2B5EF4-FFF2-40B4-BE49-F238E27FC236}">
                <a16:creationId xmlns:a16="http://schemas.microsoft.com/office/drawing/2014/main" id="{B07B2DB2-A4C2-417D-AC0C-552CD43010E6}"/>
              </a:ext>
            </a:extLst>
          </p:cNvPr>
          <p:cNvPicPr>
            <a:picLocks noChangeAspect="1"/>
          </p:cNvPicPr>
          <p:nvPr/>
        </p:nvPicPr>
        <p:blipFill>
          <a:blip r:embed="rId2"/>
          <a:stretch>
            <a:fillRect/>
          </a:stretch>
        </p:blipFill>
        <p:spPr>
          <a:xfrm>
            <a:off x="6952569" y="2217738"/>
            <a:ext cx="5007202" cy="3750568"/>
          </a:xfrm>
          <a:prstGeom prst="rect">
            <a:avLst/>
          </a:prstGeom>
        </p:spPr>
      </p:pic>
    </p:spTree>
    <p:extLst>
      <p:ext uri="{BB962C8B-B14F-4D97-AF65-F5344CB8AC3E}">
        <p14:creationId xmlns:p14="http://schemas.microsoft.com/office/powerpoint/2010/main" val="386504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838200" y="365125"/>
            <a:ext cx="10515600" cy="1325563"/>
          </a:xfrm>
        </p:spPr>
        <p:txBody>
          <a:bodyPr>
            <a:normAutofit/>
          </a:bodyPr>
          <a:lstStyle/>
          <a:p>
            <a:r>
              <a:rPr lang="nl-NL" sz="4000" dirty="0">
                <a:solidFill>
                  <a:srgbClr val="FFFFFF"/>
                </a:solidFill>
                <a:latin typeface="+mn-lt"/>
              </a:rPr>
              <a:t>Verschillende injectietechnieken</a:t>
            </a:r>
          </a:p>
        </p:txBody>
      </p:sp>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838200" y="2438400"/>
            <a:ext cx="10515600" cy="4419600"/>
          </a:xfrm>
        </p:spPr>
        <p:txBody>
          <a:bodyPr>
            <a:normAutofit/>
          </a:bodyPr>
          <a:lstStyle/>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r>
              <a:rPr lang="nl-NL" sz="2600" dirty="0"/>
              <a:t>Injectietechniek; de hoek waaronder de naald wordt ingebracht verschilt per techniek: van links naar rechts een intramusculaire injectie, een loodrechte subcutane injectie, een schuine subcutane injectie en een intracutane injectie .</a:t>
            </a:r>
          </a:p>
          <a:p>
            <a:pPr marL="0" indent="0">
              <a:buNone/>
            </a:pPr>
            <a:endParaRPr lang="nl-NL" sz="2600" dirty="0"/>
          </a:p>
          <a:p>
            <a:pPr marL="0" indent="0">
              <a:buNone/>
            </a:pPr>
            <a:endParaRPr lang="nl-NL" sz="2600" dirty="0"/>
          </a:p>
        </p:txBody>
      </p:sp>
      <p:pic>
        <p:nvPicPr>
          <p:cNvPr id="4" name="Afbeelding 3">
            <a:extLst>
              <a:ext uri="{FF2B5EF4-FFF2-40B4-BE49-F238E27FC236}">
                <a16:creationId xmlns:a16="http://schemas.microsoft.com/office/drawing/2014/main" id="{C7C97FBC-0576-40F5-9EC3-94F9F548623E}"/>
              </a:ext>
            </a:extLst>
          </p:cNvPr>
          <p:cNvPicPr>
            <a:picLocks noChangeAspect="1"/>
          </p:cNvPicPr>
          <p:nvPr/>
        </p:nvPicPr>
        <p:blipFill>
          <a:blip r:embed="rId2"/>
          <a:stretch>
            <a:fillRect/>
          </a:stretch>
        </p:blipFill>
        <p:spPr>
          <a:xfrm>
            <a:off x="1046160" y="2102984"/>
            <a:ext cx="6285521" cy="2700762"/>
          </a:xfrm>
          <a:prstGeom prst="rect">
            <a:avLst/>
          </a:prstGeom>
        </p:spPr>
      </p:pic>
    </p:spTree>
    <p:extLst>
      <p:ext uri="{BB962C8B-B14F-4D97-AF65-F5344CB8AC3E}">
        <p14:creationId xmlns:p14="http://schemas.microsoft.com/office/powerpoint/2010/main" val="418410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801098" y="1396289"/>
            <a:ext cx="5712824" cy="1325563"/>
          </a:xfrm>
        </p:spPr>
        <p:txBody>
          <a:bodyPr>
            <a:normAutofit/>
          </a:bodyPr>
          <a:lstStyle/>
          <a:p>
            <a:r>
              <a:rPr lang="nl-NL" sz="3700" dirty="0"/>
              <a:t>Injectievloeistof in verschillende verpakkingen</a:t>
            </a:r>
          </a:p>
        </p:txBody>
      </p:sp>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805543" y="2871982"/>
            <a:ext cx="4558309" cy="3181684"/>
          </a:xfrm>
        </p:spPr>
        <p:txBody>
          <a:bodyPr anchor="t">
            <a:normAutofit/>
          </a:bodyPr>
          <a:lstStyle/>
          <a:p>
            <a:r>
              <a:rPr lang="nl-NL" dirty="0"/>
              <a:t>dichtgesmolten ampul; </a:t>
            </a:r>
          </a:p>
          <a:p>
            <a:r>
              <a:rPr lang="nl-NL" dirty="0"/>
              <a:t>flacon; </a:t>
            </a:r>
          </a:p>
          <a:p>
            <a:r>
              <a:rPr lang="nl-NL" dirty="0"/>
              <a:t>infuuszak of -fles (vaak in grote hoeveelheden voor gebruik in een ziekenhuis); </a:t>
            </a:r>
          </a:p>
          <a:p>
            <a:r>
              <a:rPr lang="nl-NL" dirty="0"/>
              <a:t>kant-en-klare injectiespuit. </a:t>
            </a:r>
          </a:p>
          <a:p>
            <a:endParaRPr lang="nl-NL" dirty="0"/>
          </a:p>
          <a:p>
            <a:endParaRPr lang="nl-NL" sz="1800" dirty="0"/>
          </a:p>
        </p:txBody>
      </p:sp>
      <p:sp>
        <p:nvSpPr>
          <p:cNvPr id="19" name="Oval 1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D56B252D-A8A3-42CC-8A52-D750F12D2734}"/>
              </a:ext>
            </a:extLst>
          </p:cNvPr>
          <p:cNvPicPr>
            <a:picLocks noChangeAspect="1"/>
          </p:cNvPicPr>
          <p:nvPr/>
        </p:nvPicPr>
        <p:blipFill rotWithShape="1">
          <a:blip r:embed="rId2"/>
          <a:srcRect t="300" r="1" b="26951"/>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Afbeelding 4">
            <a:extLst>
              <a:ext uri="{FF2B5EF4-FFF2-40B4-BE49-F238E27FC236}">
                <a16:creationId xmlns:a16="http://schemas.microsoft.com/office/drawing/2014/main" id="{927B1803-D43A-4225-AFF9-DD1706104BCC}"/>
              </a:ext>
            </a:extLst>
          </p:cNvPr>
          <p:cNvPicPr>
            <a:picLocks noChangeAspect="1"/>
          </p:cNvPicPr>
          <p:nvPr/>
        </p:nvPicPr>
        <p:blipFill rotWithShape="1">
          <a:blip r:embed="rId3"/>
          <a:srcRect l="9333" r="13717"/>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1" name="Freeform: Shape 1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7D68178C-77CD-4BC1-B8FE-3316BBD8940B}"/>
              </a:ext>
            </a:extLst>
          </p:cNvPr>
          <p:cNvPicPr>
            <a:picLocks noChangeAspect="1"/>
          </p:cNvPicPr>
          <p:nvPr/>
        </p:nvPicPr>
        <p:blipFill rotWithShape="1">
          <a:blip r:embed="rId4"/>
          <a:srcRect r="12115" b="2"/>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316639359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6025896"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950976" y="700186"/>
            <a:ext cx="5374494" cy="1188720"/>
          </a:xfrm>
        </p:spPr>
        <p:txBody>
          <a:bodyPr anchor="ctr">
            <a:normAutofit/>
          </a:bodyPr>
          <a:lstStyle/>
          <a:p>
            <a:r>
              <a:rPr lang="nl-NL" dirty="0">
                <a:solidFill>
                  <a:schemeClr val="bg1"/>
                </a:solidFill>
              </a:rPr>
              <a:t>Injectienaalden</a:t>
            </a:r>
          </a:p>
        </p:txBody>
      </p:sp>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950976" y="2066544"/>
            <a:ext cx="5374494" cy="3788346"/>
          </a:xfrm>
        </p:spPr>
        <p:txBody>
          <a:bodyPr>
            <a:normAutofit/>
          </a:bodyPr>
          <a:lstStyle/>
          <a:p>
            <a:pPr marL="0" indent="0">
              <a:buNone/>
            </a:pPr>
            <a:r>
              <a:rPr lang="nl-NL" sz="2400" dirty="0">
                <a:solidFill>
                  <a:schemeClr val="bg1"/>
                </a:solidFill>
              </a:rPr>
              <a:t>injectienaalden er in allerlei lengtes en diktes. De te gebruiken maat is afhankelijk van de te injecteren vloeistof en de manier waarop geïnjecteerd wordt.</a:t>
            </a:r>
          </a:p>
          <a:p>
            <a:pPr marL="0" indent="0">
              <a:buNone/>
            </a:pPr>
            <a:r>
              <a:rPr lang="nl-NL" sz="2400" dirty="0">
                <a:solidFill>
                  <a:schemeClr val="bg1"/>
                </a:solidFill>
              </a:rPr>
              <a:t> </a:t>
            </a:r>
          </a:p>
          <a:p>
            <a:pPr marL="0" indent="0">
              <a:buNone/>
            </a:pPr>
            <a:r>
              <a:rPr lang="nl-NL" sz="2400" dirty="0">
                <a:solidFill>
                  <a:schemeClr val="bg1"/>
                </a:solidFill>
              </a:rPr>
              <a:t>Om prikaccidenten zo veel mogelijk te voorkomen, is het gebruik van veilige injectienaalden verplicht geworden</a:t>
            </a:r>
          </a:p>
          <a:p>
            <a:pPr marL="0" indent="0">
              <a:buNone/>
            </a:pPr>
            <a:endParaRPr lang="nl-NL" sz="2400" dirty="0">
              <a:solidFill>
                <a:schemeClr val="bg1"/>
              </a:solidFill>
            </a:endParaRPr>
          </a:p>
          <a:p>
            <a:pPr marL="0" indent="0">
              <a:buNone/>
            </a:pPr>
            <a:endParaRPr lang="nl-NL" sz="2400" dirty="0">
              <a:solidFill>
                <a:schemeClr val="bg1"/>
              </a:solidFill>
            </a:endParaRPr>
          </a:p>
        </p:txBody>
      </p:sp>
      <p:pic>
        <p:nvPicPr>
          <p:cNvPr id="4" name="Afbeelding 3">
            <a:extLst>
              <a:ext uri="{FF2B5EF4-FFF2-40B4-BE49-F238E27FC236}">
                <a16:creationId xmlns:a16="http://schemas.microsoft.com/office/drawing/2014/main" id="{0873AAD8-27B1-4AD6-B96C-5082CFDF4AFF}"/>
              </a:ext>
            </a:extLst>
          </p:cNvPr>
          <p:cNvPicPr>
            <a:picLocks noChangeAspect="1"/>
          </p:cNvPicPr>
          <p:nvPr/>
        </p:nvPicPr>
        <p:blipFill>
          <a:blip r:embed="rId2"/>
          <a:stretch>
            <a:fillRect/>
          </a:stretch>
        </p:blipFill>
        <p:spPr>
          <a:xfrm>
            <a:off x="7868026" y="365760"/>
            <a:ext cx="2788920" cy="2788920"/>
          </a:xfrm>
          <a:prstGeom prst="rect">
            <a:avLst/>
          </a:prstGeom>
        </p:spPr>
      </p:pic>
      <p:pic>
        <p:nvPicPr>
          <p:cNvPr id="5" name="Afbeelding 4">
            <a:extLst>
              <a:ext uri="{FF2B5EF4-FFF2-40B4-BE49-F238E27FC236}">
                <a16:creationId xmlns:a16="http://schemas.microsoft.com/office/drawing/2014/main" id="{86BC02A2-C7BD-4DD5-8D27-56413590F54B}"/>
              </a:ext>
            </a:extLst>
          </p:cNvPr>
          <p:cNvPicPr>
            <a:picLocks noChangeAspect="1"/>
          </p:cNvPicPr>
          <p:nvPr/>
        </p:nvPicPr>
        <p:blipFill>
          <a:blip r:embed="rId3"/>
          <a:stretch>
            <a:fillRect/>
          </a:stretch>
        </p:blipFill>
        <p:spPr>
          <a:xfrm>
            <a:off x="7868026" y="3368894"/>
            <a:ext cx="2788920" cy="2788920"/>
          </a:xfrm>
          <a:prstGeom prst="rect">
            <a:avLst/>
          </a:prstGeom>
        </p:spPr>
      </p:pic>
    </p:spTree>
    <p:extLst>
      <p:ext uri="{BB962C8B-B14F-4D97-AF65-F5344CB8AC3E}">
        <p14:creationId xmlns:p14="http://schemas.microsoft.com/office/powerpoint/2010/main" val="253540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838200" y="365125"/>
            <a:ext cx="10515600" cy="1325563"/>
          </a:xfrm>
        </p:spPr>
        <p:txBody>
          <a:bodyPr>
            <a:normAutofit/>
          </a:bodyPr>
          <a:lstStyle/>
          <a:p>
            <a:r>
              <a:rPr lang="nl-NL">
                <a:solidFill>
                  <a:schemeClr val="bg1"/>
                </a:solidFill>
              </a:rPr>
              <a:t>Injecteren is een voorbehouden handeling</a:t>
            </a:r>
          </a:p>
        </p:txBody>
      </p:sp>
      <p:pic>
        <p:nvPicPr>
          <p:cNvPr id="4" name="Afbeelding 3">
            <a:extLst>
              <a:ext uri="{FF2B5EF4-FFF2-40B4-BE49-F238E27FC236}">
                <a16:creationId xmlns:a16="http://schemas.microsoft.com/office/drawing/2014/main" id="{17CDA040-4FD0-4678-8B0C-EA3BB4B31600}"/>
              </a:ext>
            </a:extLst>
          </p:cNvPr>
          <p:cNvPicPr>
            <a:picLocks noChangeAspect="1"/>
          </p:cNvPicPr>
          <p:nvPr/>
        </p:nvPicPr>
        <p:blipFill rotWithShape="1">
          <a:blip r:embed="rId3"/>
          <a:srcRect l="17429" r="18271"/>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6335270" y="2276857"/>
            <a:ext cx="5015484" cy="3900106"/>
          </a:xfrm>
        </p:spPr>
        <p:txBody>
          <a:bodyPr anchor="ctr">
            <a:normAutofit lnSpcReduction="10000"/>
          </a:bodyPr>
          <a:lstStyle/>
          <a:p>
            <a:pPr marL="0" indent="0">
              <a:buNone/>
            </a:pPr>
            <a:endParaRPr lang="nl-NL" sz="2400" b="1" dirty="0"/>
          </a:p>
          <a:p>
            <a:pPr marL="0" indent="0">
              <a:buNone/>
            </a:pPr>
            <a:endParaRPr lang="nl-NL" sz="2400" b="1" dirty="0"/>
          </a:p>
          <a:p>
            <a:pPr marL="0" indent="0">
              <a:buNone/>
            </a:pPr>
            <a:r>
              <a:rPr lang="nl-NL" sz="2400" b="1" dirty="0"/>
              <a:t>Injecteren is een medische handeling (voorbehouden): eisen Wet BIG;</a:t>
            </a:r>
          </a:p>
          <a:p>
            <a:pPr marL="514350" indent="-514350">
              <a:buFont typeface="+mj-lt"/>
              <a:buAutoNum type="arabicPeriod"/>
            </a:pPr>
            <a:r>
              <a:rPr lang="nl-NL" sz="2400" dirty="0"/>
              <a:t>Deskundig  (voldoende scholing theorie en praktijk)</a:t>
            </a:r>
          </a:p>
          <a:p>
            <a:pPr marL="514350" indent="-514350">
              <a:buFont typeface="+mj-lt"/>
              <a:buAutoNum type="arabicPeriod"/>
            </a:pPr>
            <a:r>
              <a:rPr lang="nl-NL" sz="2400" dirty="0"/>
              <a:t>Bekwaamheid (voldoende ervaring)</a:t>
            </a:r>
          </a:p>
          <a:p>
            <a:pPr marL="514350" indent="-514350">
              <a:buFont typeface="+mj-lt"/>
              <a:buAutoNum type="arabicPeriod"/>
            </a:pPr>
            <a:r>
              <a:rPr lang="nl-NL" sz="2400" dirty="0"/>
              <a:t>Opdracht arts</a:t>
            </a:r>
          </a:p>
          <a:p>
            <a:pPr marL="514350" indent="-514350">
              <a:buFont typeface="+mj-lt"/>
              <a:buAutoNum type="arabicPeriod"/>
            </a:pPr>
            <a:r>
              <a:rPr lang="nl-NL" sz="2400" dirty="0"/>
              <a:t>Tussenkomst arts</a:t>
            </a:r>
          </a:p>
          <a:p>
            <a:pPr marL="0" indent="0">
              <a:buNone/>
            </a:pPr>
            <a:endParaRPr lang="nl-NL" sz="2400" dirty="0"/>
          </a:p>
          <a:p>
            <a:pPr marL="0" indent="0">
              <a:buNone/>
            </a:pPr>
            <a:endParaRPr lang="nl-NL" sz="2200" dirty="0"/>
          </a:p>
          <a:p>
            <a:endParaRPr lang="nl-NL" sz="2200" dirty="0"/>
          </a:p>
        </p:txBody>
      </p:sp>
    </p:spTree>
    <p:extLst>
      <p:ext uri="{BB962C8B-B14F-4D97-AF65-F5344CB8AC3E}">
        <p14:creationId xmlns:p14="http://schemas.microsoft.com/office/powerpoint/2010/main" val="76771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Controleer het medicijn</a:t>
            </a:r>
          </a:p>
        </p:txBody>
      </p:sp>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838200" y="2438400"/>
            <a:ext cx="10515600" cy="3738562"/>
          </a:xfrm>
        </p:spPr>
        <p:txBody>
          <a:bodyPr>
            <a:normAutofit fontScale="77500" lnSpcReduction="20000"/>
          </a:bodyPr>
          <a:lstStyle/>
          <a:p>
            <a:pPr marL="0" indent="0">
              <a:buNone/>
            </a:pPr>
            <a:r>
              <a:rPr lang="nl-NL" sz="2600" b="1" dirty="0"/>
              <a:t>Controleer het medicijn op de volgende aspecten:</a:t>
            </a:r>
          </a:p>
          <a:p>
            <a:pPr marL="0" indent="0">
              <a:buNone/>
            </a:pPr>
            <a:r>
              <a:rPr lang="nl-NL" sz="2600" dirty="0"/>
              <a:t>- vervaldatum</a:t>
            </a:r>
          </a:p>
          <a:p>
            <a:pPr>
              <a:buFontTx/>
              <a:buChar char="-"/>
            </a:pPr>
            <a:r>
              <a:rPr lang="nl-NL" sz="2600" dirty="0"/>
              <a:t>kleur en substantie</a:t>
            </a:r>
          </a:p>
          <a:p>
            <a:pPr>
              <a:buFontTx/>
              <a:buChar char="-"/>
            </a:pPr>
            <a:r>
              <a:rPr lang="nl-NL" sz="2600" dirty="0"/>
              <a:t>toedieningswijze</a:t>
            </a:r>
          </a:p>
          <a:p>
            <a:pPr>
              <a:buFontTx/>
              <a:buChar char="-"/>
            </a:pPr>
            <a:r>
              <a:rPr lang="nl-NL" sz="2600" dirty="0"/>
              <a:t>Oplossingswijze (zie bijsluiter)</a:t>
            </a:r>
          </a:p>
          <a:p>
            <a:pPr>
              <a:buFontTx/>
              <a:buChar char="-"/>
            </a:pPr>
            <a:endParaRPr lang="nl-NL" sz="2600" dirty="0"/>
          </a:p>
          <a:p>
            <a:pPr marL="0" indent="0">
              <a:buNone/>
            </a:pPr>
            <a:r>
              <a:rPr lang="nl-NL" sz="2600" b="1" dirty="0"/>
              <a:t>Vergelijk het medicijn met de medicijnlijst.</a:t>
            </a:r>
          </a:p>
          <a:p>
            <a:pPr marL="0" indent="0">
              <a:buNone/>
            </a:pPr>
            <a:r>
              <a:rPr lang="nl-NL" sz="2600" dirty="0"/>
              <a:t>-  naam en geboortedatum cliënt</a:t>
            </a:r>
          </a:p>
          <a:p>
            <a:pPr marL="0" indent="0">
              <a:buNone/>
            </a:pPr>
            <a:r>
              <a:rPr lang="nl-NL" sz="2600" dirty="0"/>
              <a:t>-  soort</a:t>
            </a:r>
          </a:p>
          <a:p>
            <a:pPr marL="0" indent="0">
              <a:buNone/>
            </a:pPr>
            <a:r>
              <a:rPr lang="nl-NL" sz="2600" dirty="0"/>
              <a:t>-  dosering</a:t>
            </a:r>
          </a:p>
          <a:p>
            <a:pPr marL="0" indent="0">
              <a:buNone/>
            </a:pPr>
            <a:r>
              <a:rPr lang="nl-NL" sz="2600" dirty="0"/>
              <a:t>-  toedieningstijdstip </a:t>
            </a:r>
          </a:p>
          <a:p>
            <a:endParaRPr lang="nl-NL" sz="2600" dirty="0"/>
          </a:p>
        </p:txBody>
      </p:sp>
    </p:spTree>
    <p:extLst>
      <p:ext uri="{BB962C8B-B14F-4D97-AF65-F5344CB8AC3E}">
        <p14:creationId xmlns:p14="http://schemas.microsoft.com/office/powerpoint/2010/main" val="1266059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E6378B-0A07-43FE-860A-A50773684F2D}"/>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Controle en voorlichting</a:t>
            </a:r>
          </a:p>
        </p:txBody>
      </p:sp>
      <p:sp>
        <p:nvSpPr>
          <p:cNvPr id="3" name="Tijdelijke aanduiding voor inhoud 2">
            <a:extLst>
              <a:ext uri="{FF2B5EF4-FFF2-40B4-BE49-F238E27FC236}">
                <a16:creationId xmlns:a16="http://schemas.microsoft.com/office/drawing/2014/main" id="{8A2F953E-BD7D-4799-9EE4-65A6CCD6F057}"/>
              </a:ext>
            </a:extLst>
          </p:cNvPr>
          <p:cNvSpPr>
            <a:spLocks noGrp="1"/>
          </p:cNvSpPr>
          <p:nvPr>
            <p:ph idx="1"/>
          </p:nvPr>
        </p:nvSpPr>
        <p:spPr>
          <a:xfrm>
            <a:off x="838200" y="2438400"/>
            <a:ext cx="10515600" cy="3738562"/>
          </a:xfrm>
        </p:spPr>
        <p:txBody>
          <a:bodyPr>
            <a:normAutofit lnSpcReduction="10000"/>
          </a:bodyPr>
          <a:lstStyle/>
          <a:p>
            <a:pPr marL="0" indent="0">
              <a:buNone/>
            </a:pPr>
            <a:r>
              <a:rPr lang="nl-NL" sz="2600" b="1" dirty="0"/>
              <a:t>Controleer:</a:t>
            </a:r>
          </a:p>
          <a:p>
            <a:r>
              <a:rPr lang="nl-NL" sz="2600" dirty="0"/>
              <a:t>opdracht gegeven is door zelfstandig bevoegde ?;</a:t>
            </a:r>
          </a:p>
          <a:p>
            <a:r>
              <a:rPr lang="nl-NL" sz="2600" dirty="0"/>
              <a:t>zelf voldoende bekwaam?;</a:t>
            </a:r>
          </a:p>
          <a:p>
            <a:r>
              <a:rPr lang="nl-NL" sz="2600" dirty="0"/>
              <a:t>mogelijkheid van toezicht en tussenkomst?.</a:t>
            </a:r>
          </a:p>
          <a:p>
            <a:endParaRPr lang="nl-NL" sz="2600" dirty="0"/>
          </a:p>
          <a:p>
            <a:pPr marL="0" indent="0">
              <a:buNone/>
            </a:pPr>
            <a:r>
              <a:rPr lang="nl-NL" sz="2600" b="1" dirty="0"/>
              <a:t>WGBO:</a:t>
            </a:r>
            <a:r>
              <a:rPr lang="nl-NL" sz="2600" dirty="0"/>
              <a:t> </a:t>
            </a:r>
          </a:p>
          <a:p>
            <a:r>
              <a:rPr lang="nl-NL" sz="2600" dirty="0"/>
              <a:t>informatieplicht </a:t>
            </a:r>
          </a:p>
          <a:p>
            <a:r>
              <a:rPr lang="nl-NL" sz="2600" dirty="0"/>
              <a:t>toestemmingsvereiste</a:t>
            </a:r>
          </a:p>
          <a:p>
            <a:endParaRPr lang="nl-NL" sz="2600" dirty="0"/>
          </a:p>
        </p:txBody>
      </p:sp>
    </p:spTree>
    <p:extLst>
      <p:ext uri="{BB962C8B-B14F-4D97-AF65-F5344CB8AC3E}">
        <p14:creationId xmlns:p14="http://schemas.microsoft.com/office/powerpoint/2010/main" val="134404011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1047</Words>
  <Application>Microsoft Office PowerPoint</Application>
  <PresentationFormat>Breedbeeld</PresentationFormat>
  <Paragraphs>132</Paragraphs>
  <Slides>21</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Calibri Light</vt:lpstr>
      <vt:lpstr>Kantoorthema</vt:lpstr>
      <vt:lpstr>PowerPoint-presentatie</vt:lpstr>
      <vt:lpstr>Injecteren</vt:lpstr>
      <vt:lpstr>Indicaties voor injecteren</vt:lpstr>
      <vt:lpstr>Verschillende injectietechnieken</vt:lpstr>
      <vt:lpstr>Injectievloeistof in verschillende verpakkingen</vt:lpstr>
      <vt:lpstr>Injectienaalden</vt:lpstr>
      <vt:lpstr>Injecteren is een voorbehouden handeling</vt:lpstr>
      <vt:lpstr>Controleer het medicijn</vt:lpstr>
      <vt:lpstr>Controle en voorlichting</vt:lpstr>
      <vt:lpstr>Injectiespuit klaar maken</vt:lpstr>
      <vt:lpstr>Intracutane injectie</vt:lpstr>
      <vt:lpstr>Subcutane injectie</vt:lpstr>
      <vt:lpstr>Intramusculaire injectie</vt:lpstr>
      <vt:lpstr>Masseer nooit injectieplek</vt:lpstr>
      <vt:lpstr>Regelgeving prikaccidenten https://www.arboportaal.nl/onderwerpen/prikaccidenten</vt:lpstr>
      <vt:lpstr>Landelijke richtlijn prikaccidenten (prik-bijt-snij) (https://www.rivm.nl/prikaccidenten)</vt:lpstr>
      <vt:lpstr>Aanbevelingen handelswijze bij accidenteel bloedcontact </vt:lpstr>
      <vt:lpstr>Eerste hulp bij prikaccidenten</vt:lpstr>
      <vt:lpstr>Eerste hulp bij prikaccidenten</vt:lpstr>
      <vt:lpstr>Eerste hulp bij prikaccidenten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Bouke Cuperus</dc:creator>
  <cp:lastModifiedBy>Bouke Cuperus</cp:lastModifiedBy>
  <cp:revision>1</cp:revision>
  <dcterms:created xsi:type="dcterms:W3CDTF">2020-11-22T06:37:51Z</dcterms:created>
  <dcterms:modified xsi:type="dcterms:W3CDTF">2020-11-22T06:38:52Z</dcterms:modified>
</cp:coreProperties>
</file>